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9309100" cy="7023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0"/>
            <a:ext cx="4033942" cy="351155"/>
          </a:xfrm>
          <a:prstGeom prst="rect">
            <a:avLst/>
          </a:prstGeom>
          <a:noFill/>
          <a:ln>
            <a:noFill/>
          </a:ln>
        </p:spPr>
        <p:txBody>
          <a:bodyPr lIns="93308" tIns="93308" rIns="93308" bIns="93308" anchor="t" anchorCtr="0"/>
          <a:lstStyle>
            <a:lvl1pPr marL="0" marR="0" lvl="0" indent="0" algn="l"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66618"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33237"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99855"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66473"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333092" marR="0" lvl="5" indent="0" algn="l" rtl="0">
              <a:spcBef>
                <a:spcPts val="0"/>
              </a:spcBef>
              <a:buNone/>
              <a:defRPr sz="1200" b="0" i="0" u="none" strike="noStrike" cap="none">
                <a:solidFill>
                  <a:schemeClr val="dk1"/>
                </a:solidFill>
                <a:latin typeface="Arial"/>
                <a:ea typeface="Arial"/>
                <a:cs typeface="Arial"/>
                <a:sym typeface="Arial"/>
              </a:defRPr>
            </a:lvl6pPr>
            <a:lvl7pPr marL="2799710" marR="0" lvl="6" indent="0" algn="l" rtl="0">
              <a:spcBef>
                <a:spcPts val="0"/>
              </a:spcBef>
              <a:buNone/>
              <a:defRPr sz="1200" b="0" i="0" u="none" strike="noStrike" cap="none">
                <a:solidFill>
                  <a:schemeClr val="dk1"/>
                </a:solidFill>
                <a:latin typeface="Arial"/>
                <a:ea typeface="Arial"/>
                <a:cs typeface="Arial"/>
                <a:sym typeface="Arial"/>
              </a:defRPr>
            </a:lvl7pPr>
            <a:lvl8pPr marL="3266328" marR="0" lvl="7" indent="0" algn="l" rtl="0">
              <a:spcBef>
                <a:spcPts val="0"/>
              </a:spcBef>
              <a:buNone/>
              <a:defRPr sz="1200" b="0" i="0" u="none" strike="noStrike" cap="none">
                <a:solidFill>
                  <a:schemeClr val="dk1"/>
                </a:solidFill>
                <a:latin typeface="Arial"/>
                <a:ea typeface="Arial"/>
                <a:cs typeface="Arial"/>
                <a:sym typeface="Arial"/>
              </a:defRPr>
            </a:lvl8pPr>
            <a:lvl9pPr marL="3732947"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5275158" y="0"/>
            <a:ext cx="4033942" cy="351155"/>
          </a:xfrm>
          <a:prstGeom prst="rect">
            <a:avLst/>
          </a:prstGeom>
          <a:noFill/>
          <a:ln>
            <a:noFill/>
          </a:ln>
        </p:spPr>
        <p:txBody>
          <a:bodyPr lIns="93308" tIns="93308" rIns="93308" bIns="93308" anchor="t" anchorCtr="0"/>
          <a:lstStyle>
            <a:lvl1pPr marL="0" marR="0" lvl="0" indent="0" algn="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66618"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33237"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99855"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66473"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333092" marR="0" lvl="5" indent="0" algn="l" rtl="0">
              <a:spcBef>
                <a:spcPts val="0"/>
              </a:spcBef>
              <a:buNone/>
              <a:defRPr sz="1200" b="0" i="0" u="none" strike="noStrike" cap="none">
                <a:solidFill>
                  <a:schemeClr val="dk1"/>
                </a:solidFill>
                <a:latin typeface="Arial"/>
                <a:ea typeface="Arial"/>
                <a:cs typeface="Arial"/>
                <a:sym typeface="Arial"/>
              </a:defRPr>
            </a:lvl6pPr>
            <a:lvl7pPr marL="2799710" marR="0" lvl="6" indent="0" algn="l" rtl="0">
              <a:spcBef>
                <a:spcPts val="0"/>
              </a:spcBef>
              <a:buNone/>
              <a:defRPr sz="1200" b="0" i="0" u="none" strike="noStrike" cap="none">
                <a:solidFill>
                  <a:schemeClr val="dk1"/>
                </a:solidFill>
                <a:latin typeface="Arial"/>
                <a:ea typeface="Arial"/>
                <a:cs typeface="Arial"/>
                <a:sym typeface="Arial"/>
              </a:defRPr>
            </a:lvl7pPr>
            <a:lvl8pPr marL="3266328" marR="0" lvl="7" indent="0" algn="l" rtl="0">
              <a:spcBef>
                <a:spcPts val="0"/>
              </a:spcBef>
              <a:buNone/>
              <a:defRPr sz="1200" b="0" i="0" u="none" strike="noStrike" cap="none">
                <a:solidFill>
                  <a:schemeClr val="dk1"/>
                </a:solidFill>
                <a:latin typeface="Arial"/>
                <a:ea typeface="Arial"/>
                <a:cs typeface="Arial"/>
                <a:sym typeface="Arial"/>
              </a:defRPr>
            </a:lvl8pPr>
            <a:lvl9pPr marL="3732947"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2900363" y="527050"/>
            <a:ext cx="3509962" cy="26336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1241215" y="3335973"/>
            <a:ext cx="6826672" cy="3160395"/>
          </a:xfrm>
          <a:prstGeom prst="rect">
            <a:avLst/>
          </a:prstGeom>
          <a:noFill/>
          <a:ln>
            <a:noFill/>
          </a:ln>
        </p:spPr>
        <p:txBody>
          <a:bodyPr lIns="93308" tIns="93308" rIns="93308" bIns="93308" anchor="t" anchorCtr="0"/>
          <a:lstStyle>
            <a:lvl1pPr marL="0" marR="0" lvl="0"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2" y="6671945"/>
            <a:ext cx="4033942" cy="351155"/>
          </a:xfrm>
          <a:prstGeom prst="rect">
            <a:avLst/>
          </a:prstGeom>
          <a:noFill/>
          <a:ln>
            <a:noFill/>
          </a:ln>
        </p:spPr>
        <p:txBody>
          <a:bodyPr lIns="93308" tIns="93308" rIns="93308" bIns="93308" anchor="b" anchorCtr="0"/>
          <a:lstStyle>
            <a:lvl1pPr marL="0" marR="0" lvl="0" indent="0" algn="l"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66618"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33237"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99855"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66473"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333092" marR="0" lvl="5" indent="0" algn="l" rtl="0">
              <a:spcBef>
                <a:spcPts val="0"/>
              </a:spcBef>
              <a:buNone/>
              <a:defRPr sz="1200" b="0" i="0" u="none" strike="noStrike" cap="none">
                <a:solidFill>
                  <a:schemeClr val="dk1"/>
                </a:solidFill>
                <a:latin typeface="Arial"/>
                <a:ea typeface="Arial"/>
                <a:cs typeface="Arial"/>
                <a:sym typeface="Arial"/>
              </a:defRPr>
            </a:lvl6pPr>
            <a:lvl7pPr marL="2799710" marR="0" lvl="6" indent="0" algn="l" rtl="0">
              <a:spcBef>
                <a:spcPts val="0"/>
              </a:spcBef>
              <a:buNone/>
              <a:defRPr sz="1200" b="0" i="0" u="none" strike="noStrike" cap="none">
                <a:solidFill>
                  <a:schemeClr val="dk1"/>
                </a:solidFill>
                <a:latin typeface="Arial"/>
                <a:ea typeface="Arial"/>
                <a:cs typeface="Arial"/>
                <a:sym typeface="Arial"/>
              </a:defRPr>
            </a:lvl7pPr>
            <a:lvl8pPr marL="3266328" marR="0" lvl="7" indent="0" algn="l" rtl="0">
              <a:spcBef>
                <a:spcPts val="0"/>
              </a:spcBef>
              <a:buNone/>
              <a:defRPr sz="1200" b="0" i="0" u="none" strike="noStrike" cap="none">
                <a:solidFill>
                  <a:schemeClr val="dk1"/>
                </a:solidFill>
                <a:latin typeface="Arial"/>
                <a:ea typeface="Arial"/>
                <a:cs typeface="Arial"/>
                <a:sym typeface="Arial"/>
              </a:defRPr>
            </a:lvl8pPr>
            <a:lvl9pPr marL="3732947"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5275158" y="6671945"/>
            <a:ext cx="4033942" cy="351155"/>
          </a:xfrm>
          <a:prstGeom prst="rect">
            <a:avLst/>
          </a:prstGeom>
          <a:noFill/>
          <a:ln>
            <a:noFill/>
          </a:ln>
        </p:spPr>
        <p:txBody>
          <a:bodyPr lIns="93308" tIns="46641" rIns="93308" bIns="46641" anchor="b" anchorCtr="0">
            <a:noAutofit/>
          </a:bodyPr>
          <a:lstStyle/>
          <a:p>
            <a:pPr algn="r">
              <a:buSzPct val="25000"/>
            </a:pPr>
            <a:fld id="{00000000-1234-1234-1234-123412341234}" type="slidenum">
              <a:rPr lang="pt-BR" sz="1200" smtClean="0">
                <a:solidFill>
                  <a:schemeClr val="dk1"/>
                </a:solidFill>
                <a:latin typeface="Times New Roman"/>
                <a:ea typeface="Times New Roman"/>
                <a:cs typeface="Times New Roman"/>
                <a:sym typeface="Times New Roman"/>
              </a:rPr>
              <a:pPr algn="r">
                <a:buSzPct val="25000"/>
              </a:pPr>
              <a:t>‹Nr.›</a:t>
            </a:fld>
            <a:endParaRPr lang="pt-B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329896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1241215" y="3335973"/>
            <a:ext cx="6826672" cy="3160395"/>
          </a:xfrm>
          <a:prstGeom prst="rect">
            <a:avLst/>
          </a:prstGeom>
        </p:spPr>
        <p:txBody>
          <a:bodyPr lIns="93308" tIns="93308" rIns="93308" bIns="93308" anchor="t" anchorCtr="0">
            <a:noAutofit/>
          </a:bodyPr>
          <a:lstStyle/>
          <a:p>
            <a:pPr>
              <a:spcBef>
                <a:spcPts val="0"/>
              </a:spcBef>
            </a:pPr>
            <a:endParaRPr dirty="0"/>
          </a:p>
        </p:txBody>
      </p:sp>
      <p:sp>
        <p:nvSpPr>
          <p:cNvPr id="86" name="Shape 86"/>
          <p:cNvSpPr>
            <a:spLocks noGrp="1" noRot="1" noChangeAspect="1"/>
          </p:cNvSpPr>
          <p:nvPr>
            <p:ph type="sldImg" idx="2"/>
          </p:nvPr>
        </p:nvSpPr>
        <p:spPr>
          <a:xfrm>
            <a:off x="2900363" y="527050"/>
            <a:ext cx="3509962" cy="26336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1241215" y="3335973"/>
            <a:ext cx="6826672" cy="3160395"/>
          </a:xfrm>
          <a:prstGeom prst="rect">
            <a:avLst/>
          </a:prstGeom>
        </p:spPr>
        <p:txBody>
          <a:bodyPr lIns="93308" tIns="93308" rIns="93308" bIns="93308" anchor="t" anchorCtr="0">
            <a:noAutofit/>
          </a:bodyPr>
          <a:lstStyle/>
          <a:p>
            <a:pPr>
              <a:spcBef>
                <a:spcPts val="0"/>
              </a:spcBef>
            </a:pPr>
            <a:endParaRPr/>
          </a:p>
        </p:txBody>
      </p:sp>
      <p:sp>
        <p:nvSpPr>
          <p:cNvPr id="211" name="Shape 211"/>
          <p:cNvSpPr>
            <a:spLocks noGrp="1" noRot="1" noChangeAspect="1"/>
          </p:cNvSpPr>
          <p:nvPr>
            <p:ph type="sldImg" idx="2"/>
          </p:nvPr>
        </p:nvSpPr>
        <p:spPr>
          <a:xfrm>
            <a:off x="2900363" y="527050"/>
            <a:ext cx="3509962" cy="26336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5275158" y="6671945"/>
            <a:ext cx="4033942" cy="351155"/>
          </a:xfrm>
          <a:prstGeom prst="rect">
            <a:avLst/>
          </a:prstGeom>
          <a:noFill/>
          <a:ln>
            <a:noFill/>
          </a:ln>
        </p:spPr>
        <p:txBody>
          <a:bodyPr lIns="93308" tIns="46641" rIns="93308" bIns="46641" anchor="b" anchorCtr="0">
            <a:noAutofit/>
          </a:bodyPr>
          <a:lstStyle/>
          <a:p>
            <a:pPr algn="r">
              <a:buSzPct val="25000"/>
            </a:pPr>
            <a:fld id="{00000000-1234-1234-1234-123412341234}" type="slidenum">
              <a:rPr lang="pt-BR" sz="1200">
                <a:solidFill>
                  <a:schemeClr val="dk1"/>
                </a:solidFill>
                <a:latin typeface="Times New Roman"/>
                <a:ea typeface="Times New Roman"/>
                <a:cs typeface="Times New Roman"/>
                <a:sym typeface="Times New Roman"/>
              </a:rPr>
              <a:pPr algn="r">
                <a:buSzPct val="25000"/>
              </a:pPr>
              <a:t>2</a:t>
            </a:fld>
            <a:endParaRPr lang="pt-BR" sz="1200">
              <a:solidFill>
                <a:schemeClr val="dk1"/>
              </a:solidFill>
              <a:latin typeface="Times New Roman"/>
              <a:ea typeface="Times New Roman"/>
              <a:cs typeface="Times New Roman"/>
              <a:sym typeface="Times New Roman"/>
            </a:endParaRPr>
          </a:p>
        </p:txBody>
      </p:sp>
      <p:sp>
        <p:nvSpPr>
          <p:cNvPr id="95" name="Shape 95"/>
          <p:cNvSpPr>
            <a:spLocks noGrp="1" noRot="1" noChangeAspect="1"/>
          </p:cNvSpPr>
          <p:nvPr>
            <p:ph type="sldImg" idx="2"/>
          </p:nvPr>
        </p:nvSpPr>
        <p:spPr>
          <a:xfrm>
            <a:off x="2900363" y="527050"/>
            <a:ext cx="3509962" cy="26336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6" name="Shape 96"/>
          <p:cNvSpPr txBox="1">
            <a:spLocks noGrp="1"/>
          </p:cNvSpPr>
          <p:nvPr>
            <p:ph type="body" idx="1"/>
          </p:nvPr>
        </p:nvSpPr>
        <p:spPr>
          <a:xfrm>
            <a:off x="930912" y="3335973"/>
            <a:ext cx="7447279" cy="3160395"/>
          </a:xfrm>
          <a:prstGeom prst="rect">
            <a:avLst/>
          </a:prstGeom>
          <a:noFill/>
          <a:ln w="9525" cap="flat" cmpd="sng">
            <a:solidFill>
              <a:srgbClr val="000000"/>
            </a:solidFill>
            <a:prstDash val="solid"/>
            <a:round/>
            <a:headEnd type="none" w="med" len="med"/>
            <a:tailEnd type="none" w="med" len="med"/>
          </a:ln>
        </p:spPr>
        <p:txBody>
          <a:bodyPr lIns="93308" tIns="46641" rIns="93308" bIns="46641" anchor="t" anchorCtr="0">
            <a:noAutofit/>
          </a:bodyPr>
          <a:lstStyle/>
          <a:p>
            <a:pPr>
              <a:spcBef>
                <a:spcPts val="0"/>
              </a:spcBef>
              <a:buSzPct val="25000"/>
            </a:pPr>
            <a:endParaRPr dirty="0"/>
          </a:p>
        </p:txBody>
      </p:sp>
      <p:sp>
        <p:nvSpPr>
          <p:cNvPr id="97" name="Shape 97"/>
          <p:cNvSpPr txBox="1"/>
          <p:nvPr/>
        </p:nvSpPr>
        <p:spPr>
          <a:xfrm>
            <a:off x="5273002" y="6670726"/>
            <a:ext cx="4033942" cy="351155"/>
          </a:xfrm>
          <a:prstGeom prst="rect">
            <a:avLst/>
          </a:prstGeom>
          <a:noFill/>
          <a:ln>
            <a:noFill/>
          </a:ln>
        </p:spPr>
        <p:txBody>
          <a:bodyPr lIns="93308" tIns="46641" rIns="93308" bIns="46641" anchor="b" anchorCtr="0">
            <a:noAutofit/>
          </a:bodyPr>
          <a:lstStyle/>
          <a:p>
            <a:pPr algn="r">
              <a:buSzPct val="25000"/>
            </a:pPr>
            <a:fld id="{00000000-1234-1234-1234-123412341234}" type="slidenum">
              <a:rPr lang="pt-BR" sz="1200">
                <a:solidFill>
                  <a:schemeClr val="dk1"/>
                </a:solidFill>
                <a:latin typeface="Times New Roman"/>
                <a:ea typeface="Times New Roman"/>
                <a:cs typeface="Times New Roman"/>
                <a:sym typeface="Times New Roman"/>
              </a:rPr>
              <a:pPr algn="r">
                <a:buSzPct val="25000"/>
              </a:pPr>
              <a:t>2</a:t>
            </a:fld>
            <a:endParaRPr lang="pt-B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1241215" y="3335973"/>
            <a:ext cx="6826672" cy="3160395"/>
          </a:xfrm>
          <a:prstGeom prst="rect">
            <a:avLst/>
          </a:prstGeom>
        </p:spPr>
        <p:txBody>
          <a:bodyPr lIns="93308" tIns="93308" rIns="93308" bIns="93308" anchor="t" anchorCtr="0">
            <a:noAutofit/>
          </a:bodyPr>
          <a:lstStyle/>
          <a:p>
            <a:pPr>
              <a:spcBef>
                <a:spcPts val="0"/>
              </a:spcBef>
            </a:pPr>
            <a:endParaRPr dirty="0"/>
          </a:p>
        </p:txBody>
      </p:sp>
      <p:sp>
        <p:nvSpPr>
          <p:cNvPr id="115" name="Shape 115"/>
          <p:cNvSpPr>
            <a:spLocks noGrp="1" noRot="1" noChangeAspect="1"/>
          </p:cNvSpPr>
          <p:nvPr>
            <p:ph type="sldImg" idx="2"/>
          </p:nvPr>
        </p:nvSpPr>
        <p:spPr>
          <a:xfrm>
            <a:off x="2900363" y="527050"/>
            <a:ext cx="3509962" cy="26336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1241215" y="3335973"/>
            <a:ext cx="6826672" cy="3160395"/>
          </a:xfrm>
          <a:prstGeom prst="rect">
            <a:avLst/>
          </a:prstGeom>
        </p:spPr>
        <p:txBody>
          <a:bodyPr lIns="93308" tIns="93308" rIns="93308" bIns="93308" anchor="t" anchorCtr="0">
            <a:noAutofit/>
          </a:bodyPr>
          <a:lstStyle/>
          <a:p>
            <a:pPr>
              <a:spcBef>
                <a:spcPts val="0"/>
              </a:spcBef>
            </a:pPr>
            <a:endParaRPr/>
          </a:p>
        </p:txBody>
      </p:sp>
      <p:sp>
        <p:nvSpPr>
          <p:cNvPr id="130" name="Shape 130"/>
          <p:cNvSpPr>
            <a:spLocks noGrp="1" noRot="1" noChangeAspect="1"/>
          </p:cNvSpPr>
          <p:nvPr>
            <p:ph type="sldImg" idx="2"/>
          </p:nvPr>
        </p:nvSpPr>
        <p:spPr>
          <a:xfrm>
            <a:off x="2900363" y="527050"/>
            <a:ext cx="3509962" cy="26336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1241215" y="3335973"/>
            <a:ext cx="6826672" cy="3160395"/>
          </a:xfrm>
          <a:prstGeom prst="rect">
            <a:avLst/>
          </a:prstGeom>
        </p:spPr>
        <p:txBody>
          <a:bodyPr lIns="93308" tIns="93308" rIns="93308" bIns="93308" anchor="t" anchorCtr="0">
            <a:noAutofit/>
          </a:bodyPr>
          <a:lstStyle/>
          <a:p>
            <a:pPr>
              <a:spcBef>
                <a:spcPts val="0"/>
              </a:spcBef>
            </a:pPr>
            <a:endParaRPr/>
          </a:p>
        </p:txBody>
      </p:sp>
      <p:sp>
        <p:nvSpPr>
          <p:cNvPr id="146" name="Shape 146"/>
          <p:cNvSpPr>
            <a:spLocks noGrp="1" noRot="1" noChangeAspect="1"/>
          </p:cNvSpPr>
          <p:nvPr>
            <p:ph type="sldImg" idx="2"/>
          </p:nvPr>
        </p:nvSpPr>
        <p:spPr>
          <a:xfrm>
            <a:off x="2900363" y="527050"/>
            <a:ext cx="3509962" cy="26336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1241215" y="3335973"/>
            <a:ext cx="6826672" cy="3160395"/>
          </a:xfrm>
          <a:prstGeom prst="rect">
            <a:avLst/>
          </a:prstGeom>
        </p:spPr>
        <p:txBody>
          <a:bodyPr lIns="93308" tIns="93308" rIns="93308" bIns="93308" anchor="t" anchorCtr="0">
            <a:noAutofit/>
          </a:bodyPr>
          <a:lstStyle/>
          <a:p>
            <a:pPr>
              <a:spcBef>
                <a:spcPts val="0"/>
              </a:spcBef>
            </a:pPr>
            <a:endParaRPr dirty="0"/>
          </a:p>
        </p:txBody>
      </p:sp>
      <p:sp>
        <p:nvSpPr>
          <p:cNvPr id="157" name="Shape 157"/>
          <p:cNvSpPr>
            <a:spLocks noGrp="1" noRot="1" noChangeAspect="1"/>
          </p:cNvSpPr>
          <p:nvPr>
            <p:ph type="sldImg" idx="2"/>
          </p:nvPr>
        </p:nvSpPr>
        <p:spPr>
          <a:xfrm>
            <a:off x="2900363" y="527050"/>
            <a:ext cx="3509962" cy="26336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1241215" y="3335973"/>
            <a:ext cx="6826672" cy="3160395"/>
          </a:xfrm>
          <a:prstGeom prst="rect">
            <a:avLst/>
          </a:prstGeom>
        </p:spPr>
        <p:txBody>
          <a:bodyPr lIns="93308" tIns="93308" rIns="93308" bIns="93308" anchor="t" anchorCtr="0">
            <a:noAutofit/>
          </a:bodyPr>
          <a:lstStyle/>
          <a:p>
            <a:pPr>
              <a:spcBef>
                <a:spcPts val="0"/>
              </a:spcBef>
            </a:pPr>
            <a:endParaRPr/>
          </a:p>
        </p:txBody>
      </p:sp>
      <p:sp>
        <p:nvSpPr>
          <p:cNvPr id="171" name="Shape 171"/>
          <p:cNvSpPr>
            <a:spLocks noGrp="1" noRot="1" noChangeAspect="1"/>
          </p:cNvSpPr>
          <p:nvPr>
            <p:ph type="sldImg" idx="2"/>
          </p:nvPr>
        </p:nvSpPr>
        <p:spPr>
          <a:xfrm>
            <a:off x="2900363" y="527050"/>
            <a:ext cx="3509962" cy="26336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1241215" y="3335973"/>
            <a:ext cx="6826672" cy="3160395"/>
          </a:xfrm>
          <a:prstGeom prst="rect">
            <a:avLst/>
          </a:prstGeom>
        </p:spPr>
        <p:txBody>
          <a:bodyPr lIns="93308" tIns="93308" rIns="93308" bIns="93308" anchor="t" anchorCtr="0">
            <a:noAutofit/>
          </a:bodyPr>
          <a:lstStyle/>
          <a:p>
            <a:pPr>
              <a:spcBef>
                <a:spcPts val="0"/>
              </a:spcBef>
            </a:pPr>
            <a:endParaRPr dirty="0"/>
          </a:p>
        </p:txBody>
      </p:sp>
      <p:sp>
        <p:nvSpPr>
          <p:cNvPr id="184" name="Shape 184"/>
          <p:cNvSpPr>
            <a:spLocks noGrp="1" noRot="1" noChangeAspect="1"/>
          </p:cNvSpPr>
          <p:nvPr>
            <p:ph type="sldImg" idx="2"/>
          </p:nvPr>
        </p:nvSpPr>
        <p:spPr>
          <a:xfrm>
            <a:off x="2900363" y="527050"/>
            <a:ext cx="3509962" cy="26336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1241215" y="3335973"/>
            <a:ext cx="6826672" cy="3160395"/>
          </a:xfrm>
          <a:prstGeom prst="rect">
            <a:avLst/>
          </a:prstGeom>
        </p:spPr>
        <p:txBody>
          <a:bodyPr lIns="93308" tIns="93308" rIns="93308" bIns="93308" anchor="t" anchorCtr="0">
            <a:noAutofit/>
          </a:bodyPr>
          <a:lstStyle/>
          <a:p>
            <a:pPr>
              <a:spcBef>
                <a:spcPts val="0"/>
              </a:spcBef>
            </a:pPr>
            <a:endParaRPr/>
          </a:p>
        </p:txBody>
      </p:sp>
      <p:sp>
        <p:nvSpPr>
          <p:cNvPr id="201" name="Shape 201"/>
          <p:cNvSpPr>
            <a:spLocks noGrp="1" noRot="1" noChangeAspect="1"/>
          </p:cNvSpPr>
          <p:nvPr>
            <p:ph type="sldImg" idx="2"/>
          </p:nvPr>
        </p:nvSpPr>
        <p:spPr>
          <a:xfrm>
            <a:off x="2900363" y="527050"/>
            <a:ext cx="3509962" cy="26336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pt-BR" sz="1400" b="0" i="0" u="none" strike="noStrike" cap="none">
                <a:solidFill>
                  <a:schemeClr val="dk1"/>
                </a:solidFill>
                <a:latin typeface="Times New Roman"/>
                <a:ea typeface="Times New Roman"/>
                <a:cs typeface="Times New Roman"/>
                <a:sym typeface="Times New Roman"/>
              </a:rPr>
              <a:t>‹Nr.›</a:t>
            </a:fld>
            <a:endParaRPr lang="pt-B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e texto vertical">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4" name="Shape 74"/>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5" name="Shape 7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pt-BR" sz="1400">
                <a:solidFill>
                  <a:schemeClr val="dk1"/>
                </a:solidFill>
                <a:latin typeface="Times New Roman"/>
                <a:ea typeface="Times New Roman"/>
                <a:cs typeface="Times New Roman"/>
                <a:sym typeface="Times New Roman"/>
              </a:rPr>
              <a:t>‹Nr.›</a:t>
            </a:fld>
            <a:endParaRPr lang="pt-BR" sz="14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e texto verticais">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43450" y="2381249"/>
            <a:ext cx="5486399"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0" name="Shape 80"/>
          <p:cNvSpPr txBox="1">
            <a:spLocks noGrp="1"/>
          </p:cNvSpPr>
          <p:nvPr>
            <p:ph type="body" idx="1"/>
          </p:nvPr>
        </p:nvSpPr>
        <p:spPr>
          <a:xfrm rot="5400000">
            <a:off x="781050" y="514349"/>
            <a:ext cx="5486399" cy="56769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1" name="Shape 8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pt-BR" sz="1400">
                <a:solidFill>
                  <a:schemeClr val="dk1"/>
                </a:solidFill>
                <a:latin typeface="Times New Roman"/>
                <a:ea typeface="Times New Roman"/>
                <a:cs typeface="Times New Roman"/>
                <a:sym typeface="Times New Roman"/>
              </a:rPr>
              <a:t>‹Nr.›</a:t>
            </a:fld>
            <a:endParaRPr lang="pt-BR" sz="14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1" name="Shape 21"/>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2" name="Shape 2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pt-BR" sz="1400">
                <a:solidFill>
                  <a:schemeClr val="dk1"/>
                </a:solidFill>
                <a:latin typeface="Times New Roman"/>
                <a:ea typeface="Times New Roman"/>
                <a:cs typeface="Times New Roman"/>
                <a:sym typeface="Times New Roman"/>
              </a:rPr>
              <a:t>‹Nr.›</a:t>
            </a:fld>
            <a:endParaRPr lang="pt-BR" sz="14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7" name="Shape 27"/>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pt-BR" sz="1400">
                <a:solidFill>
                  <a:schemeClr val="dk1"/>
                </a:solidFill>
                <a:latin typeface="Times New Roman"/>
                <a:ea typeface="Times New Roman"/>
                <a:cs typeface="Times New Roman"/>
                <a:sym typeface="Times New Roman"/>
              </a:rPr>
              <a:t>‹Nr.›</a:t>
            </a:fld>
            <a:endParaRPr lang="pt-BR" sz="14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Cabeçalho da Seção">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20"/>
              </a:spcBef>
              <a:spcAft>
                <a:spcPts val="0"/>
              </a:spcAft>
              <a:buClr>
                <a:schemeClr val="dk1"/>
              </a:buClr>
              <a:buFont typeface="Times New Roman"/>
              <a:buNone/>
              <a:defRPr sz="16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34" name="Shape 3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pt-BR" sz="1400">
                <a:solidFill>
                  <a:schemeClr val="dk1"/>
                </a:solidFill>
                <a:latin typeface="Times New Roman"/>
                <a:ea typeface="Times New Roman"/>
                <a:cs typeface="Times New Roman"/>
                <a:sym typeface="Times New Roman"/>
              </a:rPr>
              <a:t>‹Nr.›</a:t>
            </a:fld>
            <a:endParaRPr lang="pt-BR" sz="14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9" name="Shape 39"/>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0" name="Shape 40"/>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1" name="Shape 4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pt-BR" sz="1400">
                <a:solidFill>
                  <a:schemeClr val="dk1"/>
                </a:solidFill>
                <a:latin typeface="Times New Roman"/>
                <a:ea typeface="Times New Roman"/>
                <a:cs typeface="Times New Roman"/>
                <a:sym typeface="Times New Roman"/>
              </a:rPr>
              <a:t>‹Nr.›</a:t>
            </a:fld>
            <a:endParaRPr lang="pt-BR" sz="14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ção">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New Roman"/>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New Roman"/>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50" name="Shape 5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pt-BR" sz="1400">
                <a:solidFill>
                  <a:schemeClr val="dk1"/>
                </a:solidFill>
                <a:latin typeface="Times New Roman"/>
                <a:ea typeface="Times New Roman"/>
                <a:cs typeface="Times New Roman"/>
                <a:sym typeface="Times New Roman"/>
              </a:rPr>
              <a:t>‹Nr.›</a:t>
            </a:fld>
            <a:endParaRPr lang="pt-BR" sz="14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5" name="Shape 5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pt-BR" sz="1400">
                <a:solidFill>
                  <a:schemeClr val="dk1"/>
                </a:solidFill>
                <a:latin typeface="Times New Roman"/>
                <a:ea typeface="Times New Roman"/>
                <a:cs typeface="Times New Roman"/>
                <a:sym typeface="Times New Roman"/>
              </a:rPr>
              <a:t>‹Nr.›</a:t>
            </a:fld>
            <a:endParaRPr lang="pt-BR" sz="14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údo com Legenda">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2" name="Shape 6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pt-BR" sz="1400">
                <a:solidFill>
                  <a:schemeClr val="dk1"/>
                </a:solidFill>
                <a:latin typeface="Times New Roman"/>
                <a:ea typeface="Times New Roman"/>
                <a:cs typeface="Times New Roman"/>
                <a:sym typeface="Times New Roman"/>
              </a:rPr>
              <a:t>‹Nr.›</a:t>
            </a:fld>
            <a:endParaRPr lang="pt-BR" sz="14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m com Legenda">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9" name="Shape 6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pt-BR" sz="1400">
                <a:solidFill>
                  <a:schemeClr val="dk1"/>
                </a:solidFill>
                <a:latin typeface="Times New Roman"/>
                <a:ea typeface="Times New Roman"/>
                <a:cs typeface="Times New Roman"/>
                <a:sym typeface="Times New Roman"/>
              </a:rPr>
              <a:t>‹Nr.›</a:t>
            </a:fld>
            <a:endParaRPr lang="pt-BR" sz="1400">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pt-BR" sz="1400" b="0" i="0" u="none" strike="noStrike" cap="none">
                <a:solidFill>
                  <a:schemeClr val="dk1"/>
                </a:solidFill>
                <a:latin typeface="Times New Roman"/>
                <a:ea typeface="Times New Roman"/>
                <a:cs typeface="Times New Roman"/>
                <a:sym typeface="Times New Roman"/>
              </a:rPr>
              <a:t>‹Nr.›</a:t>
            </a:fld>
            <a:endParaRPr lang="pt-BR"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g"/><Relationship Id="rId9"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13.jpg"/><Relationship Id="rId6"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hyperlink" Target="http://zeroproject.org/wp-content/uploads/2014/02/200_Housing-and-Access_RioInclui_Foto_Before-Ryan.jpg" TargetMode="External"/><Relationship Id="rId6" Type="http://schemas.openxmlformats.org/officeDocument/2006/relationships/image" Target="../media/image15.jpg"/><Relationship Id="rId7" Type="http://schemas.openxmlformats.org/officeDocument/2006/relationships/hyperlink" Target="http://zeroproject.org/wp-content/uploads/2014/02/200_Housing-and-Access_RioInclui_Foto_After-Ryan.jpg" TargetMode="External"/><Relationship Id="rId8"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jpg"/><Relationship Id="rId8" Type="http://schemas.openxmlformats.org/officeDocument/2006/relationships/image" Target="../media/image20.jpg"/><Relationship Id="rId9"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152400" y="0"/>
            <a:ext cx="685799" cy="6858000"/>
          </a:xfrm>
          <a:prstGeom prst="rect">
            <a:avLst/>
          </a:prstGeom>
          <a:solidFill>
            <a:srgbClr val="336699"/>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pt-BR" sz="2400">
                <a:solidFill>
                  <a:schemeClr val="dk1"/>
                </a:solidFill>
                <a:latin typeface="Times New Roman"/>
                <a:ea typeface="Times New Roman"/>
                <a:cs typeface="Times New Roman"/>
                <a:sym typeface="Times New Roman"/>
              </a:rPr>
              <a:t> </a:t>
            </a:r>
          </a:p>
        </p:txBody>
      </p:sp>
      <p:sp>
        <p:nvSpPr>
          <p:cNvPr id="89" name="Shape 89"/>
          <p:cNvSpPr/>
          <p:nvPr/>
        </p:nvSpPr>
        <p:spPr>
          <a:xfrm>
            <a:off x="990600" y="0"/>
            <a:ext cx="152399" cy="6858000"/>
          </a:xfrm>
          <a:prstGeom prst="rect">
            <a:avLst/>
          </a:prstGeom>
          <a:solidFill>
            <a:srgbClr val="336699"/>
          </a:solidFill>
          <a:ln>
            <a:noFill/>
          </a:ln>
        </p:spPr>
        <p:txBody>
          <a:bodyPr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90" name="Shape 90"/>
          <p:cNvSpPr/>
          <p:nvPr/>
        </p:nvSpPr>
        <p:spPr>
          <a:xfrm>
            <a:off x="8991600" y="0"/>
            <a:ext cx="152399" cy="6858000"/>
          </a:xfrm>
          <a:prstGeom prst="rect">
            <a:avLst/>
          </a:prstGeom>
          <a:solidFill>
            <a:srgbClr val="336699"/>
          </a:solidFill>
          <a:ln>
            <a:noFill/>
          </a:ln>
        </p:spPr>
        <p:txBody>
          <a:bodyPr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91" name="Shape 91" descr="RIOinclui CMYK.JPG"/>
          <p:cNvPicPr preferRelativeResize="0"/>
          <p:nvPr/>
        </p:nvPicPr>
        <p:blipFill rotWithShape="1">
          <a:blip r:embed="rId3">
            <a:alphaModFix/>
          </a:blip>
          <a:srcRect/>
          <a:stretch/>
        </p:blipFill>
        <p:spPr>
          <a:xfrm>
            <a:off x="1476375" y="0"/>
            <a:ext cx="6858000" cy="68580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p:nvPr/>
        </p:nvSpPr>
        <p:spPr>
          <a:xfrm>
            <a:off x="467543" y="332656"/>
            <a:ext cx="5688632" cy="576064"/>
          </a:xfrm>
          <a:prstGeom prst="rect">
            <a:avLst/>
          </a:prstGeom>
          <a:solidFill>
            <a:srgbClr val="00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pt-BR" sz="2000" b="1">
                <a:solidFill>
                  <a:schemeClr val="lt1"/>
                </a:solidFill>
                <a:latin typeface="Arial"/>
                <a:ea typeface="Arial"/>
                <a:cs typeface="Arial"/>
                <a:sym typeface="Arial"/>
              </a:rPr>
              <a:t>CONTACT</a:t>
            </a:r>
          </a:p>
        </p:txBody>
      </p:sp>
      <p:sp>
        <p:nvSpPr>
          <p:cNvPr id="214" name="Shape 214"/>
          <p:cNvSpPr txBox="1"/>
          <p:nvPr/>
        </p:nvSpPr>
        <p:spPr>
          <a:xfrm>
            <a:off x="683568" y="1556791"/>
            <a:ext cx="8075240" cy="70788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p:txBody>
      </p:sp>
      <p:pic>
        <p:nvPicPr>
          <p:cNvPr id="215" name="Shape 215" descr="logo_Moradia_Acesso.jpg"/>
          <p:cNvPicPr preferRelativeResize="0"/>
          <p:nvPr/>
        </p:nvPicPr>
        <p:blipFill rotWithShape="1">
          <a:blip r:embed="rId3">
            <a:alphaModFix/>
          </a:blip>
          <a:srcRect/>
          <a:stretch/>
        </p:blipFill>
        <p:spPr>
          <a:xfrm>
            <a:off x="7596335" y="260647"/>
            <a:ext cx="893763" cy="792162"/>
          </a:xfrm>
          <a:prstGeom prst="rect">
            <a:avLst/>
          </a:prstGeom>
          <a:noFill/>
          <a:ln>
            <a:noFill/>
          </a:ln>
        </p:spPr>
      </p:pic>
      <p:pic>
        <p:nvPicPr>
          <p:cNvPr id="216" name="Shape 216" descr="logo RIOinclio OS3.jpg"/>
          <p:cNvPicPr preferRelativeResize="0"/>
          <p:nvPr/>
        </p:nvPicPr>
        <p:blipFill rotWithShape="1">
          <a:blip r:embed="rId4">
            <a:alphaModFix/>
          </a:blip>
          <a:srcRect/>
          <a:stretch/>
        </p:blipFill>
        <p:spPr>
          <a:xfrm>
            <a:off x="7884367" y="5650851"/>
            <a:ext cx="881756" cy="945414"/>
          </a:xfrm>
          <a:prstGeom prst="rect">
            <a:avLst/>
          </a:prstGeom>
          <a:noFill/>
          <a:ln>
            <a:noFill/>
          </a:ln>
        </p:spPr>
      </p:pic>
      <p:sp>
        <p:nvSpPr>
          <p:cNvPr id="217" name="Shape 217"/>
          <p:cNvSpPr/>
          <p:nvPr/>
        </p:nvSpPr>
        <p:spPr>
          <a:xfrm>
            <a:off x="152400" y="0"/>
            <a:ext cx="1523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218" name="Shape 218"/>
          <p:cNvSpPr/>
          <p:nvPr/>
        </p:nvSpPr>
        <p:spPr>
          <a:xfrm>
            <a:off x="381000" y="0"/>
            <a:ext cx="761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219" name="Shape 219"/>
          <p:cNvSpPr/>
          <p:nvPr/>
        </p:nvSpPr>
        <p:spPr>
          <a:xfrm>
            <a:off x="763524" y="1240701"/>
            <a:ext cx="7408800" cy="4841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pt-BR" sz="3200" b="1">
                <a:solidFill>
                  <a:srgbClr val="006699"/>
                </a:solidFill>
                <a:latin typeface="Arial"/>
                <a:ea typeface="Arial"/>
                <a:cs typeface="Arial"/>
                <a:sym typeface="Arial"/>
              </a:rPr>
              <a:t>M</a:t>
            </a:r>
            <a:r>
              <a:rPr lang="pt-BR" sz="3200" b="1">
                <a:solidFill>
                  <a:srgbClr val="006699"/>
                </a:solidFill>
              </a:rPr>
              <a:t>r</a:t>
            </a:r>
            <a:r>
              <a:rPr lang="pt-BR" sz="3200" b="1">
                <a:solidFill>
                  <a:srgbClr val="006699"/>
                </a:solidFill>
                <a:latin typeface="Arial"/>
                <a:ea typeface="Arial"/>
                <a:cs typeface="Arial"/>
                <a:sym typeface="Arial"/>
              </a:rPr>
              <a:t>s. Isabel Cristina Pessôa Gimenes</a:t>
            </a:r>
          </a:p>
          <a:p>
            <a:pPr marL="0" marR="0" lvl="0" indent="0" algn="ctr" rtl="0">
              <a:spcBef>
                <a:spcPts val="0"/>
              </a:spcBef>
              <a:spcAft>
                <a:spcPts val="0"/>
              </a:spcAft>
              <a:buNone/>
            </a:pPr>
            <a:endParaRPr sz="3200" b="1">
              <a:solidFill>
                <a:srgbClr val="006699"/>
              </a:solidFill>
              <a:latin typeface="Arial"/>
              <a:ea typeface="Arial"/>
              <a:cs typeface="Arial"/>
              <a:sym typeface="Arial"/>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a:p>
            <a:pPr marL="0" marR="0" lvl="0" indent="0" algn="ctr" rtl="0">
              <a:spcBef>
                <a:spcPts val="0"/>
              </a:spcBef>
              <a:spcAft>
                <a:spcPts val="0"/>
              </a:spcAft>
              <a:buSzPct val="25000"/>
              <a:buNone/>
            </a:pPr>
            <a:r>
              <a:rPr lang="pt-BR" sz="2800">
                <a:solidFill>
                  <a:schemeClr val="dk1"/>
                </a:solidFill>
                <a:latin typeface="Arial"/>
                <a:ea typeface="Arial"/>
                <a:cs typeface="Arial"/>
                <a:sym typeface="Arial"/>
              </a:rPr>
              <a:t>gimenes.isabel@gmail.com</a:t>
            </a:r>
          </a:p>
          <a:p>
            <a:pPr marL="0" marR="0" lvl="0" indent="0" algn="ctr" rtl="0">
              <a:spcBef>
                <a:spcPts val="0"/>
              </a:spcBef>
              <a:spcAft>
                <a:spcPts val="0"/>
              </a:spcAft>
              <a:buSzPct val="25000"/>
              <a:buNone/>
            </a:pPr>
            <a:r>
              <a:rPr lang="pt-BR" sz="2800">
                <a:solidFill>
                  <a:schemeClr val="dk1"/>
                </a:solidFill>
                <a:latin typeface="Arial"/>
                <a:ea typeface="Arial"/>
                <a:cs typeface="Arial"/>
                <a:sym typeface="Arial"/>
              </a:rPr>
              <a:t>Facebook/rioinclui</a:t>
            </a:r>
          </a:p>
          <a:p>
            <a:pPr marL="0" marR="0" lvl="0" indent="0" algn="ctr" rtl="0">
              <a:spcBef>
                <a:spcPts val="0"/>
              </a:spcBef>
              <a:spcAft>
                <a:spcPts val="0"/>
              </a:spcAft>
              <a:buSzPct val="25000"/>
              <a:buNone/>
            </a:pPr>
            <a:r>
              <a:rPr lang="pt-BR" sz="2800">
                <a:solidFill>
                  <a:schemeClr val="dk1"/>
                </a:solidFill>
                <a:latin typeface="Arial"/>
                <a:ea typeface="Arial"/>
                <a:cs typeface="Arial"/>
                <a:sym typeface="Arial"/>
              </a:rPr>
              <a:t>+55 21 2976 9164</a:t>
            </a:r>
          </a:p>
          <a:p>
            <a:pPr marL="0" marR="0" lvl="0" indent="0" algn="ctr" rtl="0">
              <a:spcBef>
                <a:spcPts val="0"/>
              </a:spcBef>
              <a:spcAft>
                <a:spcPts val="0"/>
              </a:spcAft>
              <a:buNone/>
            </a:pPr>
            <a:endParaRPr sz="2800">
              <a:solidFill>
                <a:schemeClr val="dk1"/>
              </a:solidFill>
              <a:latin typeface="Arial"/>
              <a:ea typeface="Arial"/>
              <a:cs typeface="Arial"/>
              <a:sym typeface="Arial"/>
            </a:endParaRPr>
          </a:p>
          <a:p>
            <a:pPr marL="0" marR="0" lvl="0" indent="0" algn="ctr" rtl="0">
              <a:spcBef>
                <a:spcPts val="0"/>
              </a:spcBef>
              <a:spcAft>
                <a:spcPts val="0"/>
              </a:spcAft>
              <a:buNone/>
            </a:pPr>
            <a:endParaRPr sz="2800" b="1">
              <a:solidFill>
                <a:srgbClr val="006699"/>
              </a:solidFill>
              <a:latin typeface="Arial"/>
              <a:ea typeface="Arial"/>
              <a:cs typeface="Arial"/>
              <a:sym typeface="Arial"/>
            </a:endParaRPr>
          </a:p>
          <a:p>
            <a:pPr marL="0" marR="0" lvl="0" indent="0" algn="ctr" rtl="0">
              <a:spcBef>
                <a:spcPts val="0"/>
              </a:spcBef>
              <a:spcAft>
                <a:spcPts val="0"/>
              </a:spcAft>
              <a:buSzPct val="25000"/>
              <a:buNone/>
            </a:pPr>
            <a:r>
              <a:rPr lang="pt-BR" sz="2800" b="1">
                <a:solidFill>
                  <a:srgbClr val="006699"/>
                </a:solidFill>
                <a:latin typeface="Arial"/>
                <a:ea typeface="Arial"/>
                <a:cs typeface="Arial"/>
                <a:sym typeface="Arial"/>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p:nvPr/>
        </p:nvSpPr>
        <p:spPr>
          <a:xfrm>
            <a:off x="441325" y="4581525"/>
            <a:ext cx="1368425" cy="2276475"/>
          </a:xfrm>
          <a:prstGeom prst="rect">
            <a:avLst/>
          </a:prstGeom>
          <a:solidFill>
            <a:srgbClr val="336699"/>
          </a:solidFill>
          <a:ln>
            <a:noFill/>
          </a:ln>
        </p:spPr>
        <p:txBody>
          <a:bodyPr lIns="91425" tIns="45700" rIns="91425" bIns="45700" anchor="t"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100" name="Shape 100"/>
          <p:cNvSpPr/>
          <p:nvPr/>
        </p:nvSpPr>
        <p:spPr>
          <a:xfrm>
            <a:off x="0" y="2997200"/>
            <a:ext cx="1846262" cy="863599"/>
          </a:xfrm>
          <a:prstGeom prst="rect">
            <a:avLst/>
          </a:prstGeom>
          <a:solidFill>
            <a:srgbClr val="009972"/>
          </a:solidFill>
          <a:ln>
            <a:noFill/>
          </a:ln>
        </p:spPr>
        <p:txBody>
          <a:bodyPr lIns="91425" tIns="45700" rIns="91425" bIns="45700" anchor="t"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101" name="Shape 101"/>
          <p:cNvSpPr txBox="1"/>
          <p:nvPr/>
        </p:nvSpPr>
        <p:spPr>
          <a:xfrm>
            <a:off x="2051050" y="2997200"/>
            <a:ext cx="5976938"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ctr" rtl="0">
              <a:spcBef>
                <a:spcPts val="0"/>
              </a:spcBef>
              <a:spcAft>
                <a:spcPts val="0"/>
              </a:spcAft>
              <a:buSzPct val="25000"/>
              <a:buNone/>
            </a:pPr>
            <a:r>
              <a:rPr lang="pt-BR" sz="1600">
                <a:solidFill>
                  <a:srgbClr val="404040"/>
                </a:solidFill>
                <a:latin typeface="Arial"/>
                <a:ea typeface="Arial"/>
                <a:cs typeface="Arial"/>
                <a:sym typeface="Arial"/>
              </a:rPr>
              <a:t/>
            </a:r>
            <a:br>
              <a:rPr lang="pt-BR" sz="1600">
                <a:solidFill>
                  <a:srgbClr val="404040"/>
                </a:solidFill>
                <a:latin typeface="Arial"/>
                <a:ea typeface="Arial"/>
                <a:cs typeface="Arial"/>
                <a:sym typeface="Arial"/>
              </a:rPr>
            </a:br>
            <a:endParaRPr lang="pt-BR" sz="1600">
              <a:solidFill>
                <a:srgbClr val="404040"/>
              </a:solidFill>
              <a:latin typeface="Arial"/>
              <a:ea typeface="Arial"/>
              <a:cs typeface="Arial"/>
              <a:sym typeface="Arial"/>
            </a:endParaRPr>
          </a:p>
        </p:txBody>
      </p:sp>
      <p:sp>
        <p:nvSpPr>
          <p:cNvPr id="102" name="Shape 102"/>
          <p:cNvSpPr txBox="1"/>
          <p:nvPr/>
        </p:nvSpPr>
        <p:spPr>
          <a:xfrm>
            <a:off x="477837" y="3228975"/>
            <a:ext cx="1295400" cy="4000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pt-BR" sz="2000" b="1" cap="none">
                <a:solidFill>
                  <a:schemeClr val="lt1"/>
                </a:solidFill>
                <a:latin typeface="Calibri"/>
                <a:ea typeface="Calibri"/>
                <a:cs typeface="Calibri"/>
                <a:sym typeface="Calibri"/>
              </a:rPr>
              <a:t>MISSION</a:t>
            </a:r>
          </a:p>
        </p:txBody>
      </p:sp>
      <p:sp>
        <p:nvSpPr>
          <p:cNvPr id="103" name="Shape 103"/>
          <p:cNvSpPr/>
          <p:nvPr/>
        </p:nvSpPr>
        <p:spPr>
          <a:xfrm>
            <a:off x="406400" y="0"/>
            <a:ext cx="1439862" cy="2133599"/>
          </a:xfrm>
          <a:prstGeom prst="rect">
            <a:avLst/>
          </a:prstGeom>
          <a:solidFill>
            <a:srgbClr val="336699"/>
          </a:solidFill>
          <a:ln>
            <a:noFill/>
          </a:ln>
        </p:spPr>
        <p:txBody>
          <a:bodyPr lIns="91425" tIns="45700" rIns="91425" bIns="45700" anchor="t"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104" name="Shape 104"/>
          <p:cNvSpPr txBox="1"/>
          <p:nvPr/>
        </p:nvSpPr>
        <p:spPr>
          <a:xfrm>
            <a:off x="495300" y="712062"/>
            <a:ext cx="1260474" cy="70788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pt-BR" sz="2000" b="1" cap="none">
                <a:solidFill>
                  <a:schemeClr val="lt1"/>
                </a:solidFill>
                <a:latin typeface="Calibri"/>
                <a:ea typeface="Calibri"/>
                <a:cs typeface="Calibri"/>
                <a:sym typeface="Calibri"/>
              </a:rPr>
              <a:t>WHO WE ARE</a:t>
            </a:r>
          </a:p>
        </p:txBody>
      </p:sp>
      <p:sp>
        <p:nvSpPr>
          <p:cNvPr id="105" name="Shape 105"/>
          <p:cNvSpPr txBox="1"/>
          <p:nvPr/>
        </p:nvSpPr>
        <p:spPr>
          <a:xfrm>
            <a:off x="250825" y="5373687"/>
            <a:ext cx="1749425" cy="40010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pt-BR" sz="2000" b="1">
                <a:solidFill>
                  <a:schemeClr val="lt1"/>
                </a:solidFill>
                <a:latin typeface="Calibri"/>
                <a:ea typeface="Calibri"/>
                <a:cs typeface="Calibri"/>
                <a:sym typeface="Calibri"/>
              </a:rPr>
              <a:t>ACTIONS</a:t>
            </a:r>
          </a:p>
        </p:txBody>
      </p:sp>
      <p:pic>
        <p:nvPicPr>
          <p:cNvPr id="106" name="Shape 106" descr="logo RIOinclio OS3.jpg"/>
          <p:cNvPicPr preferRelativeResize="0"/>
          <p:nvPr/>
        </p:nvPicPr>
        <p:blipFill rotWithShape="1">
          <a:blip r:embed="rId3">
            <a:alphaModFix/>
          </a:blip>
          <a:srcRect/>
          <a:stretch/>
        </p:blipFill>
        <p:spPr>
          <a:xfrm>
            <a:off x="7956375" y="5719244"/>
            <a:ext cx="955848" cy="1022122"/>
          </a:xfrm>
          <a:prstGeom prst="rect">
            <a:avLst/>
          </a:prstGeom>
          <a:noFill/>
          <a:ln>
            <a:noFill/>
          </a:ln>
        </p:spPr>
      </p:pic>
      <p:sp>
        <p:nvSpPr>
          <p:cNvPr id="107" name="Shape 107"/>
          <p:cNvSpPr/>
          <p:nvPr/>
        </p:nvSpPr>
        <p:spPr>
          <a:xfrm>
            <a:off x="2051719" y="354141"/>
            <a:ext cx="5688632" cy="1754325"/>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Clr>
                <a:schemeClr val="dk1"/>
              </a:buClr>
              <a:buSzPct val="25000"/>
              <a:buFont typeface="Arial"/>
              <a:buNone/>
            </a:pPr>
            <a:r>
              <a:rPr lang="pt-BR" sz="1800" b="1" i="0" u="none" strike="noStrike" cap="none">
                <a:solidFill>
                  <a:schemeClr val="dk1"/>
                </a:solidFill>
                <a:latin typeface="Arial"/>
                <a:ea typeface="Arial"/>
                <a:cs typeface="Arial"/>
                <a:sym typeface="Arial"/>
              </a:rPr>
              <a:t>RIOinclui</a:t>
            </a:r>
            <a:r>
              <a:rPr lang="pt-BR" sz="1800" b="0" i="0" u="none" strike="noStrike" cap="none">
                <a:solidFill>
                  <a:schemeClr val="dk1"/>
                </a:solidFill>
                <a:latin typeface="Arial"/>
                <a:ea typeface="Arial"/>
                <a:cs typeface="Arial"/>
                <a:sym typeface="Arial"/>
              </a:rPr>
              <a:t> - The Social Works of the City of Rio de Janeiro (OSCRJ), is a civil, philanthropic, non profitable organization, chaired by the </a:t>
            </a:r>
            <a:r>
              <a:rPr lang="pt-BR" sz="1800" b="0" i="1" u="none" strike="noStrike" cap="none">
                <a:solidFill>
                  <a:schemeClr val="dk1"/>
                </a:solidFill>
                <a:latin typeface="Arial"/>
                <a:ea typeface="Arial"/>
                <a:cs typeface="Arial"/>
                <a:sym typeface="Arial"/>
              </a:rPr>
              <a:t>City hall’s First Lady</a:t>
            </a:r>
            <a:r>
              <a:rPr lang="pt-BR" sz="1800" b="0" i="0" u="none" strike="noStrike" cap="none">
                <a:solidFill>
                  <a:schemeClr val="dk1"/>
                </a:solidFill>
                <a:latin typeface="Arial"/>
                <a:ea typeface="Arial"/>
                <a:cs typeface="Arial"/>
                <a:sym typeface="Arial"/>
              </a:rPr>
              <a:t>, which focuses in people with disabilities in a situation of social vulnerability, especially children and adolescents.</a:t>
            </a:r>
          </a:p>
        </p:txBody>
      </p:sp>
      <p:sp>
        <p:nvSpPr>
          <p:cNvPr id="108" name="Shape 108"/>
          <p:cNvSpPr/>
          <p:nvPr/>
        </p:nvSpPr>
        <p:spPr>
          <a:xfrm>
            <a:off x="1979711" y="2564903"/>
            <a:ext cx="6480719" cy="1754325"/>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Clr>
                <a:schemeClr val="dk1"/>
              </a:buClr>
              <a:buSzPct val="25000"/>
              <a:buFont typeface="Arial"/>
              <a:buNone/>
            </a:pPr>
            <a:r>
              <a:rPr lang="pt-BR" sz="1800" b="0" i="0" u="none" strike="noStrike" cap="none">
                <a:solidFill>
                  <a:schemeClr val="dk1"/>
                </a:solidFill>
                <a:latin typeface="Arial"/>
                <a:ea typeface="Arial"/>
                <a:cs typeface="Arial"/>
                <a:sym typeface="Arial"/>
              </a:rPr>
              <a:t> Improve life conditions of people with disabilities through the renovation of their homes, focusing in the accessibility, and social support. Moreover, we promote actions of social awareness and establish articulations with institutions which operate in the same area, aiming to ensure the rights of the children and adolescents with disabilities.</a:t>
            </a:r>
          </a:p>
        </p:txBody>
      </p:sp>
      <p:sp>
        <p:nvSpPr>
          <p:cNvPr id="109" name="Shape 109"/>
          <p:cNvSpPr/>
          <p:nvPr/>
        </p:nvSpPr>
        <p:spPr>
          <a:xfrm>
            <a:off x="1979711" y="4725144"/>
            <a:ext cx="6408712" cy="1200329"/>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Clr>
                <a:schemeClr val="dk1"/>
              </a:buClr>
              <a:buSzPct val="25000"/>
              <a:buFont typeface="Arial"/>
              <a:buNone/>
            </a:pPr>
            <a:r>
              <a:rPr lang="pt-BR" sz="1800" b="1" i="0" u="none" strike="noStrike" cap="none">
                <a:solidFill>
                  <a:schemeClr val="dk1"/>
                </a:solidFill>
                <a:latin typeface="Arial"/>
                <a:ea typeface="Arial"/>
                <a:cs typeface="Arial"/>
                <a:sym typeface="Arial"/>
              </a:rPr>
              <a:t>RIOinclui</a:t>
            </a:r>
            <a:r>
              <a:rPr lang="pt-BR" sz="1800" b="0" i="0" u="none" strike="noStrike" cap="none">
                <a:solidFill>
                  <a:schemeClr val="dk1"/>
                </a:solidFill>
                <a:latin typeface="Arial"/>
                <a:ea typeface="Arial"/>
                <a:cs typeface="Arial"/>
                <a:sym typeface="Arial"/>
              </a:rPr>
              <a:t> has its actions scaled in three main axes: implementation of projects, establishing contacts among social actors and the development of actions of social awareness. </a:t>
            </a:r>
          </a:p>
        </p:txBody>
      </p:sp>
      <p:pic>
        <p:nvPicPr>
          <p:cNvPr id="110" name="Shape 110" descr="logo_Moradia_Acesso.jpg"/>
          <p:cNvPicPr preferRelativeResize="0"/>
          <p:nvPr/>
        </p:nvPicPr>
        <p:blipFill rotWithShape="1">
          <a:blip r:embed="rId4">
            <a:alphaModFix/>
          </a:blip>
          <a:srcRect/>
          <a:stretch/>
        </p:blipFill>
        <p:spPr>
          <a:xfrm>
            <a:off x="7884367" y="332656"/>
            <a:ext cx="893763" cy="792162"/>
          </a:xfrm>
          <a:prstGeom prst="rect">
            <a:avLst/>
          </a:prstGeom>
          <a:noFill/>
          <a:ln>
            <a:noFill/>
          </a:ln>
        </p:spPr>
      </p:pic>
      <p:sp>
        <p:nvSpPr>
          <p:cNvPr id="111" name="Shape 111"/>
          <p:cNvSpPr txBox="1"/>
          <p:nvPr/>
        </p:nvSpPr>
        <p:spPr>
          <a:xfrm>
            <a:off x="-3981175" y="954400"/>
            <a:ext cx="2958600" cy="22905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p:nvPr/>
        </p:nvSpPr>
        <p:spPr>
          <a:xfrm>
            <a:off x="467543" y="332656"/>
            <a:ext cx="5688632" cy="576064"/>
          </a:xfrm>
          <a:prstGeom prst="rect">
            <a:avLst/>
          </a:prstGeom>
          <a:solidFill>
            <a:srgbClr val="00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pt-BR" sz="2000" b="1">
                <a:solidFill>
                  <a:schemeClr val="lt1"/>
                </a:solidFill>
                <a:latin typeface="Arial"/>
                <a:ea typeface="Arial"/>
                <a:cs typeface="Arial"/>
                <a:sym typeface="Arial"/>
              </a:rPr>
              <a:t>PROGRAM HOUSING AND ACCESS</a:t>
            </a:r>
          </a:p>
        </p:txBody>
      </p:sp>
      <p:sp>
        <p:nvSpPr>
          <p:cNvPr id="118" name="Shape 118"/>
          <p:cNvSpPr txBox="1"/>
          <p:nvPr/>
        </p:nvSpPr>
        <p:spPr>
          <a:xfrm>
            <a:off x="534379" y="2057400"/>
            <a:ext cx="8075240" cy="10156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p:txBody>
      </p:sp>
      <p:pic>
        <p:nvPicPr>
          <p:cNvPr id="119" name="Shape 119" descr="logo_Moradia_Acesso.jpg"/>
          <p:cNvPicPr preferRelativeResize="0"/>
          <p:nvPr/>
        </p:nvPicPr>
        <p:blipFill rotWithShape="1">
          <a:blip r:embed="rId3">
            <a:alphaModFix/>
          </a:blip>
          <a:srcRect/>
          <a:stretch/>
        </p:blipFill>
        <p:spPr>
          <a:xfrm>
            <a:off x="7596335" y="260647"/>
            <a:ext cx="893763" cy="792162"/>
          </a:xfrm>
          <a:prstGeom prst="rect">
            <a:avLst/>
          </a:prstGeom>
          <a:noFill/>
          <a:ln>
            <a:noFill/>
          </a:ln>
        </p:spPr>
      </p:pic>
      <p:pic>
        <p:nvPicPr>
          <p:cNvPr id="120" name="Shape 120" descr="logo RIOinclio OS3.jpg"/>
          <p:cNvPicPr preferRelativeResize="0"/>
          <p:nvPr/>
        </p:nvPicPr>
        <p:blipFill rotWithShape="1">
          <a:blip r:embed="rId4">
            <a:alphaModFix/>
          </a:blip>
          <a:srcRect/>
          <a:stretch/>
        </p:blipFill>
        <p:spPr>
          <a:xfrm>
            <a:off x="8028384" y="5933380"/>
            <a:ext cx="862363" cy="924620"/>
          </a:xfrm>
          <a:prstGeom prst="rect">
            <a:avLst/>
          </a:prstGeom>
          <a:noFill/>
          <a:ln>
            <a:noFill/>
          </a:ln>
        </p:spPr>
      </p:pic>
      <p:sp>
        <p:nvSpPr>
          <p:cNvPr id="121" name="Shape 121"/>
          <p:cNvSpPr/>
          <p:nvPr/>
        </p:nvSpPr>
        <p:spPr>
          <a:xfrm>
            <a:off x="152400" y="0"/>
            <a:ext cx="1523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22" name="Shape 122"/>
          <p:cNvSpPr/>
          <p:nvPr/>
        </p:nvSpPr>
        <p:spPr>
          <a:xfrm>
            <a:off x="381000" y="0"/>
            <a:ext cx="761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23" name="Shape 123"/>
          <p:cNvSpPr/>
          <p:nvPr/>
        </p:nvSpPr>
        <p:spPr>
          <a:xfrm>
            <a:off x="899591" y="1196751"/>
            <a:ext cx="6624735" cy="2308323"/>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pt-BR" sz="1800">
                <a:solidFill>
                  <a:schemeClr val="dk1"/>
                </a:solidFill>
                <a:latin typeface="Calibri"/>
                <a:ea typeface="Calibri"/>
                <a:cs typeface="Calibri"/>
                <a:sym typeface="Calibri"/>
              </a:rPr>
              <a:t>Combining architecture, universal design and social work, RIOinclui provides accessible housing for children and adolescents with disabilities living in poor conditions in the city of Rio de Janeiro. Targeting physical and social mobility at the same time, the project goes beyond architectural interventions: reasonable accommodation for the beneficiaries and their care-givers is created. The whole family is empowered to benefit from statutory social welfare; a network of local support is provided.</a:t>
            </a:r>
          </a:p>
        </p:txBody>
      </p:sp>
      <p:pic>
        <p:nvPicPr>
          <p:cNvPr id="124" name="Shape 124" descr="vitoria 3.jpg"/>
          <p:cNvPicPr preferRelativeResize="0"/>
          <p:nvPr/>
        </p:nvPicPr>
        <p:blipFill rotWithShape="1">
          <a:blip r:embed="rId5">
            <a:alphaModFix/>
          </a:blip>
          <a:srcRect/>
          <a:stretch/>
        </p:blipFill>
        <p:spPr>
          <a:xfrm>
            <a:off x="5868144" y="3645023"/>
            <a:ext cx="3035989" cy="2149440"/>
          </a:xfrm>
          <a:prstGeom prst="rect">
            <a:avLst/>
          </a:prstGeom>
          <a:noFill/>
          <a:ln>
            <a:noFill/>
          </a:ln>
          <a:effectLst>
            <a:outerShdw blurRad="292100" dist="139700" dir="2700000" algn="tl" rotWithShape="0">
              <a:srgbClr val="333333">
                <a:alpha val="64705"/>
              </a:srgbClr>
            </a:outerShdw>
          </a:effectLst>
        </p:spPr>
      </p:pic>
      <p:pic>
        <p:nvPicPr>
          <p:cNvPr id="125" name="Shape 125" descr="DSC06679.JPG"/>
          <p:cNvPicPr preferRelativeResize="0"/>
          <p:nvPr/>
        </p:nvPicPr>
        <p:blipFill rotWithShape="1">
          <a:blip r:embed="rId6">
            <a:alphaModFix/>
          </a:blip>
          <a:srcRect/>
          <a:stretch/>
        </p:blipFill>
        <p:spPr>
          <a:xfrm rot="-5400000">
            <a:off x="275524" y="3985757"/>
            <a:ext cx="2688299" cy="2016224"/>
          </a:xfrm>
          <a:prstGeom prst="rect">
            <a:avLst/>
          </a:prstGeom>
          <a:noFill/>
          <a:ln>
            <a:noFill/>
          </a:ln>
          <a:effectLst>
            <a:outerShdw blurRad="292100" dist="139700" dir="2700000" algn="tl" rotWithShape="0">
              <a:srgbClr val="333333">
                <a:alpha val="64705"/>
              </a:srgbClr>
            </a:outerShdw>
          </a:effectLst>
        </p:spPr>
      </p:pic>
      <p:pic>
        <p:nvPicPr>
          <p:cNvPr id="126" name="Shape 126" descr="20120910_153922.jpg"/>
          <p:cNvPicPr preferRelativeResize="0"/>
          <p:nvPr/>
        </p:nvPicPr>
        <p:blipFill rotWithShape="1">
          <a:blip r:embed="rId7">
            <a:alphaModFix/>
          </a:blip>
          <a:srcRect/>
          <a:stretch/>
        </p:blipFill>
        <p:spPr>
          <a:xfrm>
            <a:off x="2771800" y="3645023"/>
            <a:ext cx="2880320" cy="2160240"/>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p:nvPr/>
        </p:nvSpPr>
        <p:spPr>
          <a:xfrm>
            <a:off x="467543" y="332656"/>
            <a:ext cx="5688632" cy="576064"/>
          </a:xfrm>
          <a:prstGeom prst="rect">
            <a:avLst/>
          </a:prstGeom>
          <a:solidFill>
            <a:srgbClr val="00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pt-BR" sz="2000" b="1">
                <a:solidFill>
                  <a:schemeClr val="lt1"/>
                </a:solidFill>
                <a:latin typeface="Arial"/>
                <a:ea typeface="Arial"/>
                <a:cs typeface="Arial"/>
                <a:sym typeface="Arial"/>
              </a:rPr>
              <a:t>GENERAL PURPOSE</a:t>
            </a:r>
          </a:p>
        </p:txBody>
      </p:sp>
      <p:sp>
        <p:nvSpPr>
          <p:cNvPr id="133" name="Shape 133"/>
          <p:cNvSpPr txBox="1"/>
          <p:nvPr/>
        </p:nvSpPr>
        <p:spPr>
          <a:xfrm>
            <a:off x="534379" y="2057400"/>
            <a:ext cx="8075240" cy="10156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p:txBody>
      </p:sp>
      <p:pic>
        <p:nvPicPr>
          <p:cNvPr id="134" name="Shape 134" descr="logo_Moradia_Acesso.jpg"/>
          <p:cNvPicPr preferRelativeResize="0"/>
          <p:nvPr/>
        </p:nvPicPr>
        <p:blipFill rotWithShape="1">
          <a:blip r:embed="rId3">
            <a:alphaModFix/>
          </a:blip>
          <a:srcRect/>
          <a:stretch/>
        </p:blipFill>
        <p:spPr>
          <a:xfrm>
            <a:off x="7596335" y="260647"/>
            <a:ext cx="893763" cy="792162"/>
          </a:xfrm>
          <a:prstGeom prst="rect">
            <a:avLst/>
          </a:prstGeom>
          <a:noFill/>
          <a:ln>
            <a:noFill/>
          </a:ln>
        </p:spPr>
      </p:pic>
      <p:pic>
        <p:nvPicPr>
          <p:cNvPr id="135" name="Shape 135" descr="logo RIOinclio OS3.jpg"/>
          <p:cNvPicPr preferRelativeResize="0"/>
          <p:nvPr/>
        </p:nvPicPr>
        <p:blipFill rotWithShape="1">
          <a:blip r:embed="rId4">
            <a:alphaModFix/>
          </a:blip>
          <a:srcRect/>
          <a:stretch/>
        </p:blipFill>
        <p:spPr>
          <a:xfrm>
            <a:off x="7975770" y="5733255"/>
            <a:ext cx="862363" cy="924620"/>
          </a:xfrm>
          <a:prstGeom prst="rect">
            <a:avLst/>
          </a:prstGeom>
          <a:noFill/>
          <a:ln>
            <a:noFill/>
          </a:ln>
        </p:spPr>
      </p:pic>
      <p:sp>
        <p:nvSpPr>
          <p:cNvPr id="136" name="Shape 136"/>
          <p:cNvSpPr/>
          <p:nvPr/>
        </p:nvSpPr>
        <p:spPr>
          <a:xfrm>
            <a:off x="152400" y="0"/>
            <a:ext cx="1523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37" name="Shape 137"/>
          <p:cNvSpPr/>
          <p:nvPr/>
        </p:nvSpPr>
        <p:spPr>
          <a:xfrm>
            <a:off x="381000" y="0"/>
            <a:ext cx="761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38" name="Shape 138"/>
          <p:cNvSpPr/>
          <p:nvPr/>
        </p:nvSpPr>
        <p:spPr>
          <a:xfrm>
            <a:off x="971600" y="1340767"/>
            <a:ext cx="7452320" cy="1015662"/>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Clr>
                <a:schemeClr val="dk1"/>
              </a:buClr>
              <a:buSzPct val="25000"/>
              <a:buFont typeface="Arial"/>
              <a:buNone/>
            </a:pPr>
            <a:r>
              <a:rPr lang="pt-BR" sz="2000">
                <a:solidFill>
                  <a:schemeClr val="dk1"/>
                </a:solidFill>
              </a:rPr>
              <a:t>B</a:t>
            </a:r>
            <a:r>
              <a:rPr lang="pt-BR" sz="2000" b="0" i="0" u="none" strike="noStrike" cap="none">
                <a:solidFill>
                  <a:schemeClr val="dk1"/>
                </a:solidFill>
                <a:latin typeface="Arial"/>
                <a:ea typeface="Arial"/>
                <a:cs typeface="Arial"/>
                <a:sym typeface="Arial"/>
              </a:rPr>
              <a:t>roaden the conditions of accessibility to people with disabilities, living in low income communities in the city of Rio de Janeiro.</a:t>
            </a:r>
          </a:p>
        </p:txBody>
      </p:sp>
      <p:pic>
        <p:nvPicPr>
          <p:cNvPr id="139" name="Shape 139" descr="IMG_1837.jpg"/>
          <p:cNvPicPr preferRelativeResize="0"/>
          <p:nvPr/>
        </p:nvPicPr>
        <p:blipFill rotWithShape="1">
          <a:blip r:embed="rId5">
            <a:alphaModFix/>
          </a:blip>
          <a:srcRect/>
          <a:stretch/>
        </p:blipFill>
        <p:spPr>
          <a:xfrm>
            <a:off x="5796135" y="2420888"/>
            <a:ext cx="2808975" cy="1872207"/>
          </a:xfrm>
          <a:prstGeom prst="rect">
            <a:avLst/>
          </a:prstGeom>
          <a:noFill/>
          <a:ln>
            <a:noFill/>
          </a:ln>
          <a:effectLst>
            <a:outerShdw blurRad="292100" dist="139700" dir="2700000" algn="tl" rotWithShape="0">
              <a:srgbClr val="333333">
                <a:alpha val="64705"/>
              </a:srgbClr>
            </a:outerShdw>
          </a:effectLst>
        </p:spPr>
      </p:pic>
      <p:pic>
        <p:nvPicPr>
          <p:cNvPr id="140" name="Shape 140" descr="IMG_1877.JPG"/>
          <p:cNvPicPr preferRelativeResize="0"/>
          <p:nvPr/>
        </p:nvPicPr>
        <p:blipFill rotWithShape="1">
          <a:blip r:embed="rId6">
            <a:alphaModFix/>
          </a:blip>
          <a:srcRect/>
          <a:stretch/>
        </p:blipFill>
        <p:spPr>
          <a:xfrm>
            <a:off x="611560" y="2564903"/>
            <a:ext cx="2352261" cy="3528391"/>
          </a:xfrm>
          <a:prstGeom prst="rect">
            <a:avLst/>
          </a:prstGeom>
          <a:noFill/>
          <a:ln>
            <a:noFill/>
          </a:ln>
          <a:effectLst>
            <a:outerShdw blurRad="292100" dist="139700" dir="2700000" algn="tl" rotWithShape="0">
              <a:srgbClr val="333333">
                <a:alpha val="64705"/>
              </a:srgbClr>
            </a:outerShdw>
          </a:effectLst>
        </p:spPr>
      </p:pic>
      <p:pic>
        <p:nvPicPr>
          <p:cNvPr id="141" name="Shape 141" descr="Juan 1a.JPG"/>
          <p:cNvPicPr preferRelativeResize="0"/>
          <p:nvPr/>
        </p:nvPicPr>
        <p:blipFill rotWithShape="1">
          <a:blip r:embed="rId7">
            <a:alphaModFix/>
          </a:blip>
          <a:srcRect/>
          <a:stretch/>
        </p:blipFill>
        <p:spPr>
          <a:xfrm>
            <a:off x="4860032" y="4365103"/>
            <a:ext cx="2991036" cy="1994023"/>
          </a:xfrm>
          <a:prstGeom prst="rect">
            <a:avLst/>
          </a:prstGeom>
          <a:noFill/>
          <a:ln>
            <a:noFill/>
          </a:ln>
          <a:effectLst>
            <a:outerShdw blurRad="292100" dist="139700" dir="2700000" algn="tl" rotWithShape="0">
              <a:srgbClr val="333333">
                <a:alpha val="64705"/>
              </a:srgbClr>
            </a:outerShdw>
          </a:effectLst>
        </p:spPr>
      </p:pic>
      <p:pic>
        <p:nvPicPr>
          <p:cNvPr id="142" name="Shape 142" descr="Juan 1.JPG"/>
          <p:cNvPicPr preferRelativeResize="0"/>
          <p:nvPr/>
        </p:nvPicPr>
        <p:blipFill rotWithShape="1">
          <a:blip r:embed="rId8">
            <a:alphaModFix/>
          </a:blip>
          <a:srcRect/>
          <a:stretch/>
        </p:blipFill>
        <p:spPr>
          <a:xfrm>
            <a:off x="3131840" y="4389512"/>
            <a:ext cx="1512167" cy="2016222"/>
          </a:xfrm>
          <a:prstGeom prst="rect">
            <a:avLst/>
          </a:prstGeom>
          <a:noFill/>
          <a:ln>
            <a:noFill/>
          </a:ln>
          <a:effectLst>
            <a:outerShdw blurRad="292100" dist="139700" dir="2700000" algn="tl" rotWithShape="0">
              <a:srgbClr val="333333">
                <a:alpha val="64705"/>
              </a:srgbClr>
            </a:outerShdw>
          </a:effectLst>
        </p:spPr>
      </p:pic>
      <p:pic>
        <p:nvPicPr>
          <p:cNvPr id="143" name="Shape 143" descr="DSC03074.JPG"/>
          <p:cNvPicPr preferRelativeResize="0"/>
          <p:nvPr/>
        </p:nvPicPr>
        <p:blipFill rotWithShape="1">
          <a:blip r:embed="rId9">
            <a:alphaModFix/>
          </a:blip>
          <a:srcRect/>
          <a:stretch/>
        </p:blipFill>
        <p:spPr>
          <a:xfrm>
            <a:off x="3131839" y="2420888"/>
            <a:ext cx="2496277" cy="187220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p:nvPr/>
        </p:nvSpPr>
        <p:spPr>
          <a:xfrm>
            <a:off x="467543" y="332656"/>
            <a:ext cx="5688632" cy="576064"/>
          </a:xfrm>
          <a:prstGeom prst="rect">
            <a:avLst/>
          </a:prstGeom>
          <a:solidFill>
            <a:srgbClr val="00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pt-BR" sz="2000" b="1">
                <a:solidFill>
                  <a:schemeClr val="lt1"/>
                </a:solidFill>
                <a:latin typeface="Arial"/>
                <a:ea typeface="Arial"/>
                <a:cs typeface="Arial"/>
                <a:sym typeface="Arial"/>
              </a:rPr>
              <a:t>SPECIFIC GOALS</a:t>
            </a:r>
          </a:p>
        </p:txBody>
      </p:sp>
      <p:sp>
        <p:nvSpPr>
          <p:cNvPr id="149" name="Shape 149"/>
          <p:cNvSpPr txBox="1"/>
          <p:nvPr/>
        </p:nvSpPr>
        <p:spPr>
          <a:xfrm>
            <a:off x="534379" y="2057400"/>
            <a:ext cx="8075240" cy="10156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p:txBody>
      </p:sp>
      <p:pic>
        <p:nvPicPr>
          <p:cNvPr id="150" name="Shape 150" descr="logo_Moradia_Acesso.jpg"/>
          <p:cNvPicPr preferRelativeResize="0"/>
          <p:nvPr/>
        </p:nvPicPr>
        <p:blipFill rotWithShape="1">
          <a:blip r:embed="rId3">
            <a:alphaModFix/>
          </a:blip>
          <a:srcRect/>
          <a:stretch/>
        </p:blipFill>
        <p:spPr>
          <a:xfrm>
            <a:off x="7596335" y="260647"/>
            <a:ext cx="893763" cy="792162"/>
          </a:xfrm>
          <a:prstGeom prst="rect">
            <a:avLst/>
          </a:prstGeom>
          <a:noFill/>
          <a:ln>
            <a:noFill/>
          </a:ln>
        </p:spPr>
      </p:pic>
      <p:pic>
        <p:nvPicPr>
          <p:cNvPr id="151" name="Shape 151" descr="logo RIOinclio OS3.jpg"/>
          <p:cNvPicPr preferRelativeResize="0"/>
          <p:nvPr/>
        </p:nvPicPr>
        <p:blipFill rotWithShape="1">
          <a:blip r:embed="rId4">
            <a:alphaModFix/>
          </a:blip>
          <a:srcRect/>
          <a:stretch/>
        </p:blipFill>
        <p:spPr>
          <a:xfrm>
            <a:off x="7975770" y="5733255"/>
            <a:ext cx="862363" cy="924620"/>
          </a:xfrm>
          <a:prstGeom prst="rect">
            <a:avLst/>
          </a:prstGeom>
          <a:noFill/>
          <a:ln>
            <a:noFill/>
          </a:ln>
        </p:spPr>
      </p:pic>
      <p:sp>
        <p:nvSpPr>
          <p:cNvPr id="152" name="Shape 152"/>
          <p:cNvSpPr/>
          <p:nvPr/>
        </p:nvSpPr>
        <p:spPr>
          <a:xfrm>
            <a:off x="152400" y="0"/>
            <a:ext cx="1523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53" name="Shape 153"/>
          <p:cNvSpPr/>
          <p:nvPr/>
        </p:nvSpPr>
        <p:spPr>
          <a:xfrm>
            <a:off x="381000" y="0"/>
            <a:ext cx="761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54" name="Shape 154"/>
          <p:cNvSpPr/>
          <p:nvPr/>
        </p:nvSpPr>
        <p:spPr>
          <a:xfrm>
            <a:off x="755575" y="1772816"/>
            <a:ext cx="7848871" cy="3416319"/>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Clr>
                <a:schemeClr val="dk1"/>
              </a:buClr>
              <a:buSzPct val="25000"/>
              <a:buFont typeface="Arial"/>
              <a:buNone/>
            </a:pPr>
            <a:r>
              <a:rPr lang="pt-BR" sz="2400" b="0" i="0" u="none" strike="noStrike" cap="none">
                <a:solidFill>
                  <a:schemeClr val="dk1"/>
                </a:solidFill>
                <a:latin typeface="Arial"/>
                <a:ea typeface="Arial"/>
                <a:cs typeface="Arial"/>
                <a:sym typeface="Arial"/>
              </a:rPr>
              <a:t>1 – The architectural renovation of</a:t>
            </a:r>
            <a:r>
              <a:rPr lang="pt-BR" sz="2400">
                <a:solidFill>
                  <a:schemeClr val="dk1"/>
                </a:solidFill>
              </a:rPr>
              <a:t> the house of people</a:t>
            </a:r>
            <a:r>
              <a:rPr lang="pt-BR" sz="2400" b="0" i="0" u="none" strike="noStrike" cap="none">
                <a:solidFill>
                  <a:schemeClr val="dk1"/>
                </a:solidFill>
                <a:latin typeface="Arial"/>
                <a:ea typeface="Arial"/>
                <a:cs typeface="Arial"/>
                <a:sym typeface="Arial"/>
              </a:rPr>
              <a:t> with disabilities, living in a situation of social vulnerability in the City of Rio de Janeiro, aiming to ensure their accessibility;</a:t>
            </a:r>
          </a:p>
          <a:p>
            <a:pPr marL="0" marR="0" lvl="0" indent="0" algn="just" rtl="0">
              <a:lnSpc>
                <a:spcPct val="100000"/>
              </a:lnSpc>
              <a:spcBef>
                <a:spcPts val="0"/>
              </a:spcBef>
              <a:spcAft>
                <a:spcPts val="0"/>
              </a:spcAft>
              <a:buClr>
                <a:schemeClr val="dk1"/>
              </a:buClr>
              <a:buSzPct val="25000"/>
              <a:buFont typeface="Arial"/>
              <a:buNone/>
            </a:pPr>
            <a:r>
              <a:rPr lang="pt-BR" sz="2400" b="0" i="0" u="none" strike="noStrike" cap="none">
                <a:solidFill>
                  <a:schemeClr val="dk1"/>
                </a:solidFill>
                <a:latin typeface="Arial"/>
                <a:ea typeface="Arial"/>
                <a:cs typeface="Arial"/>
                <a:sym typeface="Arial"/>
              </a:rPr>
              <a:t>2 – To elaborate a social study of each family or group served by the Project;</a:t>
            </a:r>
          </a:p>
          <a:p>
            <a:pPr marL="0" marR="0" lvl="0" indent="0" algn="just" rtl="0">
              <a:lnSpc>
                <a:spcPct val="100000"/>
              </a:lnSpc>
              <a:spcBef>
                <a:spcPts val="0"/>
              </a:spcBef>
              <a:spcAft>
                <a:spcPts val="0"/>
              </a:spcAft>
              <a:buClr>
                <a:schemeClr val="dk1"/>
              </a:buClr>
              <a:buSzPct val="25000"/>
              <a:buFont typeface="Arial"/>
              <a:buNone/>
            </a:pPr>
            <a:r>
              <a:rPr lang="pt-BR" sz="2400" b="0" i="0" u="none" strike="noStrike" cap="none">
                <a:solidFill>
                  <a:schemeClr val="dk1"/>
                </a:solidFill>
                <a:latin typeface="Arial"/>
                <a:ea typeface="Arial"/>
                <a:cs typeface="Arial"/>
                <a:sym typeface="Arial"/>
              </a:rPr>
              <a:t>3 – Expand the possibilities of social inclusion of people with disabilities and their families living in a situation of social vulnerability in the City of Rio de Janeiro</a:t>
            </a:r>
            <a:r>
              <a:rPr lang="pt-BR" sz="2400" b="0" i="0" u="none" strike="noStrike" cap="none">
                <a:solidFill>
                  <a:srgbClr val="FF0000"/>
                </a:solidFill>
                <a:latin typeface="Arial"/>
                <a:ea typeface="Arial"/>
                <a:cs typeface="Arial"/>
                <a:sym typeface="Aria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p:nvPr/>
        </p:nvSpPr>
        <p:spPr>
          <a:xfrm>
            <a:off x="467543" y="332656"/>
            <a:ext cx="5688632" cy="576064"/>
          </a:xfrm>
          <a:prstGeom prst="rect">
            <a:avLst/>
          </a:prstGeom>
          <a:solidFill>
            <a:srgbClr val="00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pt-BR" sz="2000" b="1">
                <a:solidFill>
                  <a:schemeClr val="lt1"/>
                </a:solidFill>
                <a:latin typeface="Arial"/>
                <a:ea typeface="Arial"/>
                <a:cs typeface="Arial"/>
                <a:sym typeface="Arial"/>
              </a:rPr>
              <a:t>THE  INTERDISCIPLINARY STAFF</a:t>
            </a:r>
          </a:p>
        </p:txBody>
      </p:sp>
      <p:sp>
        <p:nvSpPr>
          <p:cNvPr id="160" name="Shape 160"/>
          <p:cNvSpPr txBox="1"/>
          <p:nvPr/>
        </p:nvSpPr>
        <p:spPr>
          <a:xfrm>
            <a:off x="534379" y="2057400"/>
            <a:ext cx="8075240" cy="10156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p:txBody>
      </p:sp>
      <p:pic>
        <p:nvPicPr>
          <p:cNvPr id="161" name="Shape 161" descr="logo_Moradia_Acesso.jpg"/>
          <p:cNvPicPr preferRelativeResize="0"/>
          <p:nvPr/>
        </p:nvPicPr>
        <p:blipFill rotWithShape="1">
          <a:blip r:embed="rId3">
            <a:alphaModFix/>
          </a:blip>
          <a:srcRect/>
          <a:stretch/>
        </p:blipFill>
        <p:spPr>
          <a:xfrm>
            <a:off x="7596335" y="260647"/>
            <a:ext cx="893763" cy="792162"/>
          </a:xfrm>
          <a:prstGeom prst="rect">
            <a:avLst/>
          </a:prstGeom>
          <a:noFill/>
          <a:ln>
            <a:noFill/>
          </a:ln>
        </p:spPr>
      </p:pic>
      <p:pic>
        <p:nvPicPr>
          <p:cNvPr id="162" name="Shape 162" descr="logo RIOinclio OS3.jpg"/>
          <p:cNvPicPr preferRelativeResize="0"/>
          <p:nvPr/>
        </p:nvPicPr>
        <p:blipFill rotWithShape="1">
          <a:blip r:embed="rId4">
            <a:alphaModFix/>
          </a:blip>
          <a:srcRect/>
          <a:stretch/>
        </p:blipFill>
        <p:spPr>
          <a:xfrm>
            <a:off x="8028384" y="5933380"/>
            <a:ext cx="862363" cy="924620"/>
          </a:xfrm>
          <a:prstGeom prst="rect">
            <a:avLst/>
          </a:prstGeom>
          <a:noFill/>
          <a:ln>
            <a:noFill/>
          </a:ln>
        </p:spPr>
      </p:pic>
      <p:sp>
        <p:nvSpPr>
          <p:cNvPr id="163" name="Shape 163"/>
          <p:cNvSpPr/>
          <p:nvPr/>
        </p:nvSpPr>
        <p:spPr>
          <a:xfrm>
            <a:off x="152400" y="0"/>
            <a:ext cx="1523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64" name="Shape 164"/>
          <p:cNvSpPr/>
          <p:nvPr/>
        </p:nvSpPr>
        <p:spPr>
          <a:xfrm>
            <a:off x="381000" y="0"/>
            <a:ext cx="761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65" name="Shape 165"/>
          <p:cNvSpPr/>
          <p:nvPr/>
        </p:nvSpPr>
        <p:spPr>
          <a:xfrm>
            <a:off x="1115616" y="1208366"/>
            <a:ext cx="6840760" cy="1631215"/>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Clr>
                <a:schemeClr val="dk1"/>
              </a:buClr>
              <a:buSzPct val="25000"/>
              <a:buFont typeface="Arial"/>
              <a:buNone/>
            </a:pPr>
            <a:r>
              <a:rPr lang="pt-BR" sz="2000">
                <a:solidFill>
                  <a:schemeClr val="dk1"/>
                </a:solidFill>
                <a:latin typeface="Arial"/>
                <a:ea typeface="Arial"/>
                <a:cs typeface="Arial"/>
                <a:sym typeface="Arial"/>
              </a:rPr>
              <a:t>A</a:t>
            </a:r>
            <a:r>
              <a:rPr lang="pt-BR" sz="2000" b="0" i="0" u="none" strike="noStrike" cap="none">
                <a:solidFill>
                  <a:schemeClr val="dk1"/>
                </a:solidFill>
                <a:latin typeface="Arial"/>
                <a:ea typeface="Arial"/>
                <a:cs typeface="Arial"/>
                <a:sym typeface="Arial"/>
              </a:rPr>
              <a:t> social worker, an architect</a:t>
            </a:r>
            <a:r>
              <a:rPr lang="pt-BR" sz="2000">
                <a:solidFill>
                  <a:schemeClr val="dk1"/>
                </a:solidFill>
              </a:rPr>
              <a:t> who is also the </a:t>
            </a:r>
            <a:r>
              <a:rPr lang="pt-BR" sz="2000" b="0" i="0" u="none" strike="noStrike" cap="none">
                <a:solidFill>
                  <a:schemeClr val="dk1"/>
                </a:solidFill>
                <a:latin typeface="Arial"/>
                <a:ea typeface="Arial"/>
                <a:cs typeface="Arial"/>
                <a:sym typeface="Arial"/>
              </a:rPr>
              <a:t>administrator of Program Housing and Access, </a:t>
            </a:r>
            <a:r>
              <a:rPr lang="pt-BR" sz="2000">
                <a:solidFill>
                  <a:schemeClr val="dk1"/>
                </a:solidFill>
              </a:rPr>
              <a:t>together</a:t>
            </a:r>
            <a:r>
              <a:rPr lang="pt-BR" sz="2000" b="0" i="0" u="none" strike="noStrike" cap="none">
                <a:solidFill>
                  <a:schemeClr val="dk1"/>
                </a:solidFill>
                <a:latin typeface="Arial"/>
                <a:ea typeface="Arial"/>
                <a:cs typeface="Arial"/>
                <a:sym typeface="Arial"/>
              </a:rPr>
              <a:t> with teams of masons working directly in the implementation of the Program Housing and Access, performing the renovation work, according to the planning staff.  </a:t>
            </a:r>
          </a:p>
        </p:txBody>
      </p:sp>
      <p:pic>
        <p:nvPicPr>
          <p:cNvPr id="166" name="Shape 166" descr="DSC01011.JPG"/>
          <p:cNvPicPr preferRelativeResize="0"/>
          <p:nvPr/>
        </p:nvPicPr>
        <p:blipFill rotWithShape="1">
          <a:blip r:embed="rId5">
            <a:alphaModFix/>
          </a:blip>
          <a:srcRect/>
          <a:stretch/>
        </p:blipFill>
        <p:spPr>
          <a:xfrm>
            <a:off x="611560" y="3068959"/>
            <a:ext cx="3611893" cy="2708920"/>
          </a:xfrm>
          <a:prstGeom prst="rect">
            <a:avLst/>
          </a:prstGeom>
          <a:noFill/>
          <a:ln>
            <a:noFill/>
          </a:ln>
          <a:effectLst>
            <a:outerShdw blurRad="292100" dist="139700" dir="2700000" algn="tl" rotWithShape="0">
              <a:srgbClr val="333333">
                <a:alpha val="64705"/>
              </a:srgbClr>
            </a:outerShdw>
          </a:effectLst>
        </p:spPr>
      </p:pic>
      <p:pic>
        <p:nvPicPr>
          <p:cNvPr id="167" name="Shape 167" descr="Abramus 048.jpg"/>
          <p:cNvPicPr preferRelativeResize="0"/>
          <p:nvPr/>
        </p:nvPicPr>
        <p:blipFill rotWithShape="1">
          <a:blip r:embed="rId6">
            <a:alphaModFix/>
          </a:blip>
          <a:srcRect/>
          <a:stretch/>
        </p:blipFill>
        <p:spPr>
          <a:xfrm>
            <a:off x="4319971" y="3068959"/>
            <a:ext cx="4031939" cy="268796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p:nvPr/>
        </p:nvSpPr>
        <p:spPr>
          <a:xfrm>
            <a:off x="467543" y="332656"/>
            <a:ext cx="5688632" cy="576064"/>
          </a:xfrm>
          <a:prstGeom prst="rect">
            <a:avLst/>
          </a:prstGeom>
          <a:solidFill>
            <a:srgbClr val="00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pt-BR" sz="2000" b="1">
                <a:solidFill>
                  <a:schemeClr val="lt1"/>
                </a:solidFill>
                <a:latin typeface="Arial"/>
                <a:ea typeface="Arial"/>
                <a:cs typeface="Arial"/>
                <a:sym typeface="Arial"/>
              </a:rPr>
              <a:t>CURRENT SITUATION &amp; OUTLOOK</a:t>
            </a:r>
          </a:p>
        </p:txBody>
      </p:sp>
      <p:sp>
        <p:nvSpPr>
          <p:cNvPr id="174" name="Shape 174"/>
          <p:cNvSpPr txBox="1"/>
          <p:nvPr/>
        </p:nvSpPr>
        <p:spPr>
          <a:xfrm>
            <a:off x="534379" y="2057400"/>
            <a:ext cx="8075240" cy="10156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p:txBody>
      </p:sp>
      <p:pic>
        <p:nvPicPr>
          <p:cNvPr id="175" name="Shape 175" descr="logo_Moradia_Acesso.jpg"/>
          <p:cNvPicPr preferRelativeResize="0"/>
          <p:nvPr/>
        </p:nvPicPr>
        <p:blipFill rotWithShape="1">
          <a:blip r:embed="rId3">
            <a:alphaModFix/>
          </a:blip>
          <a:srcRect/>
          <a:stretch/>
        </p:blipFill>
        <p:spPr>
          <a:xfrm>
            <a:off x="7596335" y="260647"/>
            <a:ext cx="893763" cy="792162"/>
          </a:xfrm>
          <a:prstGeom prst="rect">
            <a:avLst/>
          </a:prstGeom>
          <a:noFill/>
          <a:ln>
            <a:noFill/>
          </a:ln>
        </p:spPr>
      </p:pic>
      <p:pic>
        <p:nvPicPr>
          <p:cNvPr id="176" name="Shape 176" descr="logo RIOinclio OS3.jpg"/>
          <p:cNvPicPr preferRelativeResize="0"/>
          <p:nvPr/>
        </p:nvPicPr>
        <p:blipFill rotWithShape="1">
          <a:blip r:embed="rId4">
            <a:alphaModFix/>
          </a:blip>
          <a:srcRect/>
          <a:stretch/>
        </p:blipFill>
        <p:spPr>
          <a:xfrm>
            <a:off x="8100392" y="5733255"/>
            <a:ext cx="862363" cy="924620"/>
          </a:xfrm>
          <a:prstGeom prst="rect">
            <a:avLst/>
          </a:prstGeom>
          <a:noFill/>
          <a:ln>
            <a:noFill/>
          </a:ln>
        </p:spPr>
      </p:pic>
      <p:sp>
        <p:nvSpPr>
          <p:cNvPr id="177" name="Shape 177"/>
          <p:cNvSpPr/>
          <p:nvPr/>
        </p:nvSpPr>
        <p:spPr>
          <a:xfrm>
            <a:off x="152400" y="0"/>
            <a:ext cx="1523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78" name="Shape 178"/>
          <p:cNvSpPr/>
          <p:nvPr/>
        </p:nvSpPr>
        <p:spPr>
          <a:xfrm>
            <a:off x="381000" y="0"/>
            <a:ext cx="761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79" name="Shape 179"/>
          <p:cNvSpPr/>
          <p:nvPr/>
        </p:nvSpPr>
        <p:spPr>
          <a:xfrm>
            <a:off x="611560" y="1268759"/>
            <a:ext cx="8136903" cy="2031325"/>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pt-BR" sz="1800" dirty="0" err="1">
                <a:solidFill>
                  <a:schemeClr val="dk1"/>
                </a:solidFill>
                <a:latin typeface="Arial"/>
                <a:ea typeface="Arial"/>
                <a:cs typeface="Arial"/>
                <a:sym typeface="Arial"/>
              </a:rPr>
              <a:t>RIOinclui’s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main</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focus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areas</a:t>
            </a:r>
            <a:r>
              <a:rPr lang="pt-BR" sz="1800" dirty="0">
                <a:solidFill>
                  <a:schemeClr val="dk1"/>
                </a:solidFill>
                <a:latin typeface="Arial"/>
                <a:ea typeface="Arial"/>
                <a:cs typeface="Arial"/>
                <a:sym typeface="Arial"/>
              </a:rPr>
              <a:t> are </a:t>
            </a:r>
            <a:r>
              <a:rPr lang="pt-BR" sz="1800" dirty="0" err="1">
                <a:solidFill>
                  <a:schemeClr val="dk1"/>
                </a:solidFill>
                <a:latin typeface="Arial"/>
                <a:ea typeface="Arial"/>
                <a:cs typeface="Arial"/>
                <a:sym typeface="Arial"/>
              </a:rPr>
              <a:t>architecture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and</a:t>
            </a:r>
            <a:r>
              <a:rPr lang="pt-BR" sz="1800" dirty="0">
                <a:solidFill>
                  <a:schemeClr val="dk1"/>
                </a:solidFill>
                <a:latin typeface="Arial"/>
                <a:ea typeface="Arial"/>
                <a:cs typeface="Arial"/>
                <a:sym typeface="Arial"/>
              </a:rPr>
              <a:t> social </a:t>
            </a:r>
            <a:r>
              <a:rPr lang="pt-BR" sz="1800" dirty="0" err="1">
                <a:solidFill>
                  <a:schemeClr val="dk1"/>
                </a:solidFill>
                <a:latin typeface="Arial"/>
                <a:ea typeface="Arial"/>
                <a:cs typeface="Arial"/>
                <a:sym typeface="Arial"/>
              </a:rPr>
              <a:t>service</a:t>
            </a:r>
            <a:r>
              <a:rPr lang="pt-BR" sz="1800" dirty="0">
                <a:solidFill>
                  <a:schemeClr val="dk1"/>
                </a:solidFill>
                <a:latin typeface="Arial"/>
                <a:ea typeface="Arial"/>
                <a:cs typeface="Arial"/>
                <a:sym typeface="Arial"/>
              </a:rPr>
              <a:t>. For </a:t>
            </a:r>
            <a:r>
              <a:rPr lang="pt-BR" sz="1800" dirty="0" err="1">
                <a:solidFill>
                  <a:schemeClr val="dk1"/>
                </a:solidFill>
                <a:latin typeface="Arial"/>
                <a:ea typeface="Arial"/>
                <a:cs typeface="Arial"/>
                <a:sym typeface="Arial"/>
              </a:rPr>
              <a:t>example</a:t>
            </a:r>
            <a:r>
              <a:rPr lang="pt-BR" sz="1800" dirty="0">
                <a:solidFill>
                  <a:schemeClr val="dk1"/>
                </a:solidFill>
                <a:latin typeface="Arial"/>
                <a:ea typeface="Arial"/>
                <a:cs typeface="Arial"/>
                <a:sym typeface="Arial"/>
              </a:rPr>
              <a:t>, a </a:t>
            </a:r>
            <a:r>
              <a:rPr lang="pt-BR" sz="1800" dirty="0" err="1">
                <a:solidFill>
                  <a:schemeClr val="dk1"/>
                </a:solidFill>
                <a:latin typeface="Arial"/>
                <a:ea typeface="Arial"/>
                <a:cs typeface="Arial"/>
                <a:sym typeface="Arial"/>
              </a:rPr>
              <a:t>house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that</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was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built</a:t>
            </a:r>
            <a:r>
              <a:rPr lang="pt-BR" sz="1800" dirty="0">
                <a:solidFill>
                  <a:schemeClr val="dk1"/>
                </a:solidFill>
                <a:latin typeface="Arial"/>
                <a:ea typeface="Arial"/>
                <a:cs typeface="Arial"/>
                <a:sym typeface="Arial"/>
              </a:rPr>
              <a:t> in </a:t>
            </a:r>
            <a:r>
              <a:rPr lang="pt-BR" sz="1800" dirty="0" err="1">
                <a:solidFill>
                  <a:schemeClr val="dk1"/>
                </a:solidFill>
                <a:latin typeface="Arial"/>
                <a:ea typeface="Arial"/>
                <a:cs typeface="Arial"/>
                <a:sym typeface="Arial"/>
              </a:rPr>
              <a:t>rugged</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terrain</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prevented</a:t>
            </a:r>
            <a:r>
              <a:rPr lang="pt-BR" sz="1800" dirty="0">
                <a:solidFill>
                  <a:schemeClr val="dk1"/>
                </a:solidFill>
                <a:latin typeface="Arial"/>
                <a:ea typeface="Arial"/>
                <a:cs typeface="Arial"/>
                <a:sym typeface="Arial"/>
              </a:rPr>
              <a:t> a </a:t>
            </a:r>
            <a:r>
              <a:rPr lang="pt-BR" sz="1800" dirty="0" err="1">
                <a:solidFill>
                  <a:schemeClr val="dk1"/>
                </a:solidFill>
                <a:latin typeface="Arial"/>
                <a:ea typeface="Arial"/>
                <a:cs typeface="Arial"/>
                <a:sym typeface="Arial"/>
              </a:rPr>
              <a:t>child</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with</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severe</a:t>
            </a:r>
            <a:r>
              <a:rPr lang="pt-BR" sz="1800" dirty="0">
                <a:solidFill>
                  <a:schemeClr val="dk1"/>
                </a:solidFill>
                <a:latin typeface="Arial"/>
                <a:ea typeface="Arial"/>
                <a:cs typeface="Arial"/>
                <a:sym typeface="Arial"/>
              </a:rPr>
              <a:t> motor </a:t>
            </a:r>
            <a:r>
              <a:rPr lang="pt-BR" sz="1800" dirty="0" err="1">
                <a:solidFill>
                  <a:schemeClr val="dk1"/>
                </a:solidFill>
                <a:latin typeface="Arial"/>
                <a:ea typeface="Arial"/>
                <a:cs typeface="Arial"/>
                <a:sym typeface="Arial"/>
              </a:rPr>
              <a:t>disability</a:t>
            </a:r>
            <a:r>
              <a:rPr lang="pt-BR" sz="1800" dirty="0">
                <a:solidFill>
                  <a:schemeClr val="dk1"/>
                </a:solidFill>
                <a:latin typeface="Arial"/>
                <a:ea typeface="Arial"/>
                <a:cs typeface="Arial"/>
                <a:sym typeface="Arial"/>
              </a:rPr>
              <a:t> ( </a:t>
            </a:r>
            <a:r>
              <a:rPr lang="pt-BR" sz="1800" dirty="0" err="1">
                <a:solidFill>
                  <a:schemeClr val="dk1"/>
                </a:solidFill>
                <a:latin typeface="Arial"/>
                <a:ea typeface="Arial"/>
                <a:cs typeface="Arial"/>
                <a:sym typeface="Arial"/>
              </a:rPr>
              <a:t>wheelchair</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user</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from</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getting</a:t>
            </a:r>
            <a:r>
              <a:rPr lang="pt-BR" sz="1800" dirty="0">
                <a:solidFill>
                  <a:schemeClr val="dk1"/>
                </a:solidFill>
                <a:latin typeface="Arial"/>
                <a:ea typeface="Arial"/>
                <a:cs typeface="Arial"/>
                <a:sym typeface="Arial"/>
              </a:rPr>
              <a:t> out </a:t>
            </a:r>
            <a:r>
              <a:rPr lang="pt-BR" sz="1800" dirty="0" err="1">
                <a:solidFill>
                  <a:schemeClr val="dk1"/>
                </a:solidFill>
                <a:latin typeface="Arial"/>
                <a:ea typeface="Arial"/>
                <a:cs typeface="Arial"/>
                <a:sym typeface="Arial"/>
              </a:rPr>
              <a:t>of</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her</a:t>
            </a:r>
            <a:r>
              <a:rPr lang="pt-BR" sz="1800" dirty="0">
                <a:solidFill>
                  <a:schemeClr val="dk1"/>
                </a:solidFill>
                <a:latin typeface="Arial"/>
                <a:ea typeface="Arial"/>
                <a:cs typeface="Arial"/>
                <a:sym typeface="Arial"/>
              </a:rPr>
              <a:t> home. The </a:t>
            </a:r>
            <a:r>
              <a:rPr lang="pt-BR" sz="1800" dirty="0" err="1">
                <a:solidFill>
                  <a:schemeClr val="dk1"/>
                </a:solidFill>
                <a:latin typeface="Arial"/>
                <a:ea typeface="Arial"/>
                <a:cs typeface="Arial"/>
                <a:sym typeface="Arial"/>
              </a:rPr>
              <a:t>construction</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of</a:t>
            </a:r>
            <a:r>
              <a:rPr lang="pt-BR" sz="1800" dirty="0">
                <a:solidFill>
                  <a:schemeClr val="dk1"/>
                </a:solidFill>
                <a:latin typeface="Arial"/>
                <a:ea typeface="Arial"/>
                <a:cs typeface="Arial"/>
                <a:sym typeface="Arial"/>
              </a:rPr>
              <a:t> a </a:t>
            </a:r>
            <a:r>
              <a:rPr lang="pt-BR" sz="1800" dirty="0" err="1">
                <a:solidFill>
                  <a:schemeClr val="dk1"/>
                </a:solidFill>
                <a:latin typeface="Arial"/>
                <a:ea typeface="Arial"/>
                <a:cs typeface="Arial"/>
                <a:sym typeface="Arial"/>
              </a:rPr>
              <a:t>platform</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allowed</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her</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access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to</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the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community</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and</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to</a:t>
            </a:r>
            <a:r>
              <a:rPr lang="pt-BR" sz="1800" dirty="0">
                <a:solidFill>
                  <a:schemeClr val="dk1"/>
                </a:solidFill>
                <a:latin typeface="Arial"/>
                <a:ea typeface="Arial"/>
                <a:cs typeface="Arial"/>
                <a:sym typeface="Arial"/>
              </a:rPr>
              <a:t> go </a:t>
            </a:r>
            <a:r>
              <a:rPr lang="pt-BR" sz="1800" dirty="0" err="1">
                <a:solidFill>
                  <a:schemeClr val="dk1"/>
                </a:solidFill>
                <a:latin typeface="Arial"/>
                <a:ea typeface="Arial"/>
                <a:cs typeface="Arial"/>
                <a:sym typeface="Arial"/>
              </a:rPr>
              <a:t>to</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school</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Technical</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knowledge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of</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accessibility</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from</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the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nexus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of</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architecture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and</a:t>
            </a:r>
            <a:r>
              <a:rPr lang="pt-BR" sz="1800" dirty="0">
                <a:solidFill>
                  <a:schemeClr val="dk1"/>
                </a:solidFill>
                <a:latin typeface="Arial"/>
                <a:ea typeface="Arial"/>
                <a:cs typeface="Arial"/>
                <a:sym typeface="Arial"/>
              </a:rPr>
              <a:t> social </a:t>
            </a:r>
            <a:r>
              <a:rPr lang="pt-BR" sz="1800" dirty="0" err="1">
                <a:solidFill>
                  <a:schemeClr val="dk1"/>
                </a:solidFill>
                <a:latin typeface="Arial"/>
                <a:ea typeface="Arial"/>
                <a:cs typeface="Arial"/>
                <a:sym typeface="Arial"/>
              </a:rPr>
              <a:t>service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can</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be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replicated</a:t>
            </a:r>
            <a:r>
              <a:rPr lang="pt-BR" sz="1800" dirty="0">
                <a:solidFill>
                  <a:schemeClr val="dk1"/>
                </a:solidFill>
                <a:latin typeface="Arial"/>
                <a:ea typeface="Arial"/>
                <a:cs typeface="Arial"/>
                <a:sym typeface="Arial"/>
              </a:rPr>
              <a:t> </a:t>
            </a:r>
            <a:r>
              <a:rPr lang="pt-BR" sz="1800" dirty="0" smtClean="0">
                <a:solidFill>
                  <a:schemeClr val="dk1"/>
                </a:solidFill>
                <a:latin typeface="Arial"/>
                <a:ea typeface="Arial"/>
                <a:cs typeface="Arial"/>
                <a:sym typeface="Arial"/>
              </a:rPr>
              <a:t>in </a:t>
            </a:r>
            <a:r>
              <a:rPr lang="pt-BR" sz="1800" dirty="0" err="1" smtClean="0">
                <a:solidFill>
                  <a:schemeClr val="dk1"/>
                </a:solidFill>
                <a:latin typeface="Arial"/>
                <a:ea typeface="Arial"/>
                <a:cs typeface="Arial"/>
                <a:sym typeface="Arial"/>
              </a:rPr>
              <a:t>any</a:t>
            </a:r>
            <a:r>
              <a:rPr lang="pt-BR" sz="1800" dirty="0" smtClean="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work</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that</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seeks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to</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guarantee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human</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rights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to</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pe</a:t>
            </a:r>
            <a:r>
              <a:rPr lang="pt-BR" sz="1800" dirty="0" err="1">
                <a:solidFill>
                  <a:schemeClr val="dk1"/>
                </a:solidFill>
              </a:rPr>
              <a:t>ople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with</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disabilities</a:t>
            </a:r>
            <a:r>
              <a:rPr lang="pt-BR" sz="1800" dirty="0">
                <a:solidFill>
                  <a:schemeClr val="dk1"/>
                </a:solidFill>
                <a:latin typeface="Arial"/>
                <a:ea typeface="Arial"/>
                <a:cs typeface="Arial"/>
                <a:sym typeface="Arial"/>
              </a:rPr>
              <a:t>.</a:t>
            </a:r>
          </a:p>
        </p:txBody>
      </p:sp>
      <p:pic>
        <p:nvPicPr>
          <p:cNvPr id="180" name="Shape 180" descr="200_Housing and Access_RioInclui_Foto_Before Ryan">
            <a:hlinkClick r:id="rId5"/>
          </p:cNvPr>
          <p:cNvPicPr preferRelativeResize="0"/>
          <p:nvPr/>
        </p:nvPicPr>
        <p:blipFill rotWithShape="1">
          <a:blip r:embed="rId6">
            <a:alphaModFix/>
          </a:blip>
          <a:srcRect/>
          <a:stretch/>
        </p:blipFill>
        <p:spPr>
          <a:xfrm>
            <a:off x="1043608" y="3429000"/>
            <a:ext cx="3240359" cy="2791197"/>
          </a:xfrm>
          <a:prstGeom prst="rect">
            <a:avLst/>
          </a:prstGeom>
          <a:noFill/>
          <a:ln>
            <a:noFill/>
          </a:ln>
          <a:effectLst>
            <a:outerShdw blurRad="292100" dist="139700" dir="2700000" algn="tl" rotWithShape="0">
              <a:srgbClr val="333333">
                <a:alpha val="64705"/>
              </a:srgbClr>
            </a:outerShdw>
          </a:effectLst>
        </p:spPr>
      </p:pic>
      <p:pic>
        <p:nvPicPr>
          <p:cNvPr id="181" name="Shape 181" descr="200_Housing and Access_RioInclui_Foto_After Ryan">
            <a:hlinkClick r:id="rId7"/>
          </p:cNvPr>
          <p:cNvPicPr preferRelativeResize="0"/>
          <p:nvPr/>
        </p:nvPicPr>
        <p:blipFill rotWithShape="1">
          <a:blip r:embed="rId8">
            <a:alphaModFix/>
          </a:blip>
          <a:srcRect/>
          <a:stretch/>
        </p:blipFill>
        <p:spPr>
          <a:xfrm>
            <a:off x="4499992" y="3429000"/>
            <a:ext cx="3528391" cy="285495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467543" y="332656"/>
            <a:ext cx="5688632" cy="576064"/>
          </a:xfrm>
          <a:prstGeom prst="rect">
            <a:avLst/>
          </a:prstGeom>
          <a:solidFill>
            <a:srgbClr val="00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pt-BR" sz="2000" b="1">
                <a:solidFill>
                  <a:schemeClr val="lt1"/>
                </a:solidFill>
                <a:latin typeface="Arial"/>
                <a:ea typeface="Arial"/>
                <a:cs typeface="Arial"/>
                <a:sym typeface="Arial"/>
              </a:rPr>
              <a:t>CURRENT SITUATION &amp; OUTLOOK</a:t>
            </a:r>
          </a:p>
        </p:txBody>
      </p:sp>
      <p:sp>
        <p:nvSpPr>
          <p:cNvPr id="187" name="Shape 187"/>
          <p:cNvSpPr txBox="1"/>
          <p:nvPr/>
        </p:nvSpPr>
        <p:spPr>
          <a:xfrm>
            <a:off x="534379" y="2057400"/>
            <a:ext cx="8075240" cy="10156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p:txBody>
      </p:sp>
      <p:pic>
        <p:nvPicPr>
          <p:cNvPr id="188" name="Shape 188" descr="logo_Moradia_Acesso.jpg"/>
          <p:cNvPicPr preferRelativeResize="0"/>
          <p:nvPr/>
        </p:nvPicPr>
        <p:blipFill rotWithShape="1">
          <a:blip r:embed="rId3">
            <a:alphaModFix/>
          </a:blip>
          <a:srcRect/>
          <a:stretch/>
        </p:blipFill>
        <p:spPr>
          <a:xfrm>
            <a:off x="7596335" y="260647"/>
            <a:ext cx="893763" cy="792162"/>
          </a:xfrm>
          <a:prstGeom prst="rect">
            <a:avLst/>
          </a:prstGeom>
          <a:noFill/>
          <a:ln>
            <a:noFill/>
          </a:ln>
        </p:spPr>
      </p:pic>
      <p:pic>
        <p:nvPicPr>
          <p:cNvPr id="189" name="Shape 189" descr="logo RIOinclio OS3.jpg"/>
          <p:cNvPicPr preferRelativeResize="0"/>
          <p:nvPr/>
        </p:nvPicPr>
        <p:blipFill rotWithShape="1">
          <a:blip r:embed="rId4">
            <a:alphaModFix/>
          </a:blip>
          <a:srcRect/>
          <a:stretch/>
        </p:blipFill>
        <p:spPr>
          <a:xfrm>
            <a:off x="7975770" y="5733255"/>
            <a:ext cx="862363" cy="924620"/>
          </a:xfrm>
          <a:prstGeom prst="rect">
            <a:avLst/>
          </a:prstGeom>
          <a:noFill/>
          <a:ln>
            <a:noFill/>
          </a:ln>
        </p:spPr>
      </p:pic>
      <p:sp>
        <p:nvSpPr>
          <p:cNvPr id="190" name="Shape 190"/>
          <p:cNvSpPr/>
          <p:nvPr/>
        </p:nvSpPr>
        <p:spPr>
          <a:xfrm>
            <a:off x="152400" y="0"/>
            <a:ext cx="1523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91" name="Shape 191"/>
          <p:cNvSpPr/>
          <p:nvPr/>
        </p:nvSpPr>
        <p:spPr>
          <a:xfrm>
            <a:off x="381000" y="0"/>
            <a:ext cx="761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92" name="Shape 192"/>
          <p:cNvSpPr/>
          <p:nvPr/>
        </p:nvSpPr>
        <p:spPr>
          <a:xfrm>
            <a:off x="611560" y="2099756"/>
            <a:ext cx="8136903" cy="36933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pt-BR" sz="1800">
                <a:solidFill>
                  <a:schemeClr val="dk1"/>
                </a:solidFill>
                <a:latin typeface="Arial"/>
                <a:ea typeface="Arial"/>
                <a:cs typeface="Arial"/>
                <a:sym typeface="Arial"/>
              </a:rPr>
              <a:t>.</a:t>
            </a:r>
          </a:p>
        </p:txBody>
      </p:sp>
      <p:pic>
        <p:nvPicPr>
          <p:cNvPr id="193" name="Shape 193" descr="DSC05116.JPG"/>
          <p:cNvPicPr preferRelativeResize="0"/>
          <p:nvPr/>
        </p:nvPicPr>
        <p:blipFill rotWithShape="1">
          <a:blip r:embed="rId5">
            <a:alphaModFix/>
          </a:blip>
          <a:srcRect/>
          <a:stretch/>
        </p:blipFill>
        <p:spPr>
          <a:xfrm>
            <a:off x="2267743" y="1412775"/>
            <a:ext cx="2756467" cy="2088232"/>
          </a:xfrm>
          <a:prstGeom prst="rect">
            <a:avLst/>
          </a:prstGeom>
          <a:noFill/>
          <a:ln>
            <a:noFill/>
          </a:ln>
        </p:spPr>
      </p:pic>
      <p:pic>
        <p:nvPicPr>
          <p:cNvPr id="194" name="Shape 194" descr="DSC05702.JPG"/>
          <p:cNvPicPr preferRelativeResize="0"/>
          <p:nvPr/>
        </p:nvPicPr>
        <p:blipFill rotWithShape="1">
          <a:blip r:embed="rId6">
            <a:alphaModFix/>
          </a:blip>
          <a:srcRect/>
          <a:stretch/>
        </p:blipFill>
        <p:spPr>
          <a:xfrm>
            <a:off x="5292080" y="1340767"/>
            <a:ext cx="2872610" cy="2244228"/>
          </a:xfrm>
          <a:prstGeom prst="rect">
            <a:avLst/>
          </a:prstGeom>
          <a:noFill/>
          <a:ln>
            <a:noFill/>
          </a:ln>
        </p:spPr>
      </p:pic>
      <p:pic>
        <p:nvPicPr>
          <p:cNvPr id="195" name="Shape 195" descr="DSC04406.JPG"/>
          <p:cNvPicPr preferRelativeResize="0"/>
          <p:nvPr/>
        </p:nvPicPr>
        <p:blipFill rotWithShape="1">
          <a:blip r:embed="rId7">
            <a:alphaModFix/>
          </a:blip>
          <a:srcRect/>
          <a:stretch/>
        </p:blipFill>
        <p:spPr>
          <a:xfrm>
            <a:off x="2411758" y="3789039"/>
            <a:ext cx="2918452" cy="2188839"/>
          </a:xfrm>
          <a:prstGeom prst="rect">
            <a:avLst/>
          </a:prstGeom>
          <a:noFill/>
          <a:ln>
            <a:noFill/>
          </a:ln>
        </p:spPr>
      </p:pic>
      <p:pic>
        <p:nvPicPr>
          <p:cNvPr id="196" name="Shape 196" descr="DSC05597.JPG"/>
          <p:cNvPicPr preferRelativeResize="0"/>
          <p:nvPr/>
        </p:nvPicPr>
        <p:blipFill rotWithShape="1">
          <a:blip r:embed="rId8">
            <a:alphaModFix/>
          </a:blip>
          <a:srcRect/>
          <a:stretch/>
        </p:blipFill>
        <p:spPr>
          <a:xfrm>
            <a:off x="5364087" y="3799637"/>
            <a:ext cx="2808311" cy="2106233"/>
          </a:xfrm>
          <a:prstGeom prst="rect">
            <a:avLst/>
          </a:prstGeom>
          <a:noFill/>
          <a:ln>
            <a:noFill/>
          </a:ln>
        </p:spPr>
      </p:pic>
      <p:pic>
        <p:nvPicPr>
          <p:cNvPr id="197" name="Shape 197" descr="DSC_8076 ok.jpg"/>
          <p:cNvPicPr preferRelativeResize="0"/>
          <p:nvPr/>
        </p:nvPicPr>
        <p:blipFill rotWithShape="1">
          <a:blip r:embed="rId9">
            <a:alphaModFix/>
          </a:blip>
          <a:srcRect/>
          <a:stretch/>
        </p:blipFill>
        <p:spPr>
          <a:xfrm>
            <a:off x="611560" y="1628800"/>
            <a:ext cx="1728191" cy="29369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p:nvPr/>
        </p:nvSpPr>
        <p:spPr>
          <a:xfrm>
            <a:off x="467543" y="332656"/>
            <a:ext cx="5688632" cy="576064"/>
          </a:xfrm>
          <a:prstGeom prst="rect">
            <a:avLst/>
          </a:prstGeom>
          <a:solidFill>
            <a:srgbClr val="00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pt-BR" sz="2000" b="1">
                <a:solidFill>
                  <a:schemeClr val="lt1"/>
                </a:solidFill>
                <a:latin typeface="Arial"/>
                <a:ea typeface="Arial"/>
                <a:cs typeface="Arial"/>
                <a:sym typeface="Arial"/>
              </a:rPr>
              <a:t>ABOUT THE PROGRAM IMPACTS</a:t>
            </a:r>
          </a:p>
        </p:txBody>
      </p:sp>
      <p:sp>
        <p:nvSpPr>
          <p:cNvPr id="204" name="Shape 204"/>
          <p:cNvSpPr txBox="1"/>
          <p:nvPr/>
        </p:nvSpPr>
        <p:spPr>
          <a:xfrm>
            <a:off x="683568" y="1556791"/>
            <a:ext cx="8075100" cy="40935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Font typeface="Noto Sans Symbols"/>
              <a:buNone/>
            </a:pPr>
            <a:endParaRPr sz="20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SzPct val="100000"/>
              <a:buFont typeface="Noto Sans Symbols"/>
              <a:buChar char="➢"/>
            </a:pPr>
            <a:r>
              <a:rPr lang="pt-BR" sz="2000" b="1">
                <a:solidFill>
                  <a:schemeClr val="dk1"/>
                </a:solidFill>
                <a:latin typeface="Arial"/>
                <a:ea typeface="Arial"/>
                <a:cs typeface="Arial"/>
                <a:sym typeface="Arial"/>
              </a:rPr>
              <a:t> </a:t>
            </a:r>
            <a:r>
              <a:rPr lang="pt-BR" sz="2000">
                <a:solidFill>
                  <a:schemeClr val="dk1"/>
                </a:solidFill>
                <a:latin typeface="Arial"/>
                <a:ea typeface="Arial"/>
                <a:cs typeface="Arial"/>
                <a:sym typeface="Arial"/>
              </a:rPr>
              <a:t>Improvement of living conditions of the beneficiary with disabilities and consequently their interaction with the new environment adapted and healthy;</a:t>
            </a:r>
          </a:p>
          <a:p>
            <a:pPr marL="0" marR="0" lvl="0" indent="0" algn="l" rtl="0">
              <a:spcBef>
                <a:spcPts val="0"/>
              </a:spcBef>
              <a:spcAft>
                <a:spcPts val="0"/>
              </a:spcAft>
              <a:buClr>
                <a:schemeClr val="dk1"/>
              </a:buClr>
              <a:buFont typeface="Noto Sans Symbols"/>
              <a:buNone/>
            </a:pPr>
            <a:endParaRPr sz="200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Noto Sans Symbols"/>
              <a:buChar char="➢"/>
            </a:pPr>
            <a:r>
              <a:rPr lang="pt-BR" sz="2000">
                <a:solidFill>
                  <a:schemeClr val="dk1"/>
                </a:solidFill>
                <a:latin typeface="Arial"/>
                <a:ea typeface="Arial"/>
                <a:cs typeface="Arial"/>
                <a:sym typeface="Arial"/>
              </a:rPr>
              <a:t> Improve the functionality of children and </a:t>
            </a:r>
            <a:r>
              <a:rPr lang="pt-BR" sz="2000">
                <a:solidFill>
                  <a:schemeClr val="dk1"/>
                </a:solidFill>
              </a:rPr>
              <a:t>adolescents</a:t>
            </a:r>
            <a:r>
              <a:rPr lang="pt-BR" sz="2000">
                <a:solidFill>
                  <a:schemeClr val="dk1"/>
                </a:solidFill>
                <a:latin typeface="Arial"/>
                <a:ea typeface="Arial"/>
                <a:cs typeface="Arial"/>
                <a:sym typeface="Arial"/>
              </a:rPr>
              <a:t> with disabilities in terms of ICF (WHO), due to proper architectural structure; </a:t>
            </a:r>
          </a:p>
          <a:p>
            <a:pPr marL="0" marR="0" lvl="0" indent="0" algn="l" rtl="0">
              <a:spcBef>
                <a:spcPts val="0"/>
              </a:spcBef>
              <a:spcAft>
                <a:spcPts val="0"/>
              </a:spcAft>
              <a:buClr>
                <a:schemeClr val="dk1"/>
              </a:buClr>
              <a:buFont typeface="Noto Sans Symbols"/>
              <a:buNone/>
            </a:pPr>
            <a:endParaRPr sz="200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Noto Sans Symbols"/>
              <a:buChar char="➢"/>
            </a:pPr>
            <a:r>
              <a:rPr lang="pt-BR" sz="2000">
                <a:solidFill>
                  <a:schemeClr val="dk1"/>
                </a:solidFill>
                <a:latin typeface="Arial"/>
                <a:ea typeface="Arial"/>
                <a:cs typeface="Arial"/>
                <a:sym typeface="Arial"/>
              </a:rPr>
              <a:t> Considering that: "Housing is not only the cement structure, is a gateway to other social rights such as education and health", as stated by Raquel Rolnik, our program helps to improve the child and </a:t>
            </a:r>
            <a:r>
              <a:rPr lang="pt-BR" sz="2000">
                <a:solidFill>
                  <a:schemeClr val="dk1"/>
                </a:solidFill>
              </a:rPr>
              <a:t>adolescents</a:t>
            </a:r>
            <a:r>
              <a:rPr lang="pt-BR" sz="2000">
                <a:solidFill>
                  <a:schemeClr val="dk1"/>
                </a:solidFill>
                <a:latin typeface="Arial"/>
                <a:ea typeface="Arial"/>
                <a:cs typeface="Arial"/>
                <a:sym typeface="Arial"/>
              </a:rPr>
              <a:t> with </a:t>
            </a:r>
            <a:r>
              <a:rPr lang="pt-BR" sz="2000">
                <a:solidFill>
                  <a:schemeClr val="dk1"/>
                </a:solidFill>
              </a:rPr>
              <a:t>disabilities</a:t>
            </a:r>
            <a:r>
              <a:rPr lang="pt-BR" sz="2000">
                <a:solidFill>
                  <a:schemeClr val="dk1"/>
                </a:solidFill>
                <a:latin typeface="Arial"/>
                <a:ea typeface="Arial"/>
                <a:cs typeface="Arial"/>
                <a:sym typeface="Arial"/>
              </a:rPr>
              <a:t> self-government .</a:t>
            </a:r>
          </a:p>
        </p:txBody>
      </p:sp>
      <p:pic>
        <p:nvPicPr>
          <p:cNvPr id="205" name="Shape 205" descr="logo_Moradia_Acesso.jpg"/>
          <p:cNvPicPr preferRelativeResize="0"/>
          <p:nvPr/>
        </p:nvPicPr>
        <p:blipFill rotWithShape="1">
          <a:blip r:embed="rId3">
            <a:alphaModFix/>
          </a:blip>
          <a:srcRect/>
          <a:stretch/>
        </p:blipFill>
        <p:spPr>
          <a:xfrm>
            <a:off x="7596335" y="260647"/>
            <a:ext cx="893763" cy="792162"/>
          </a:xfrm>
          <a:prstGeom prst="rect">
            <a:avLst/>
          </a:prstGeom>
          <a:noFill/>
          <a:ln>
            <a:noFill/>
          </a:ln>
        </p:spPr>
      </p:pic>
      <p:pic>
        <p:nvPicPr>
          <p:cNvPr id="206" name="Shape 206" descr="logo RIOinclio OS3.jpg"/>
          <p:cNvPicPr preferRelativeResize="0"/>
          <p:nvPr/>
        </p:nvPicPr>
        <p:blipFill rotWithShape="1">
          <a:blip r:embed="rId4">
            <a:alphaModFix/>
          </a:blip>
          <a:srcRect/>
          <a:stretch/>
        </p:blipFill>
        <p:spPr>
          <a:xfrm>
            <a:off x="8028384" y="5805264"/>
            <a:ext cx="737741" cy="791000"/>
          </a:xfrm>
          <a:prstGeom prst="rect">
            <a:avLst/>
          </a:prstGeom>
          <a:noFill/>
          <a:ln>
            <a:noFill/>
          </a:ln>
        </p:spPr>
      </p:pic>
      <p:sp>
        <p:nvSpPr>
          <p:cNvPr id="207" name="Shape 207"/>
          <p:cNvSpPr/>
          <p:nvPr/>
        </p:nvSpPr>
        <p:spPr>
          <a:xfrm>
            <a:off x="152400" y="0"/>
            <a:ext cx="1523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208" name="Shape 208"/>
          <p:cNvSpPr/>
          <p:nvPr/>
        </p:nvSpPr>
        <p:spPr>
          <a:xfrm>
            <a:off x="381000" y="0"/>
            <a:ext cx="76199" cy="6858000"/>
          </a:xfrm>
          <a:prstGeom prst="rect">
            <a:avLst/>
          </a:prstGeom>
          <a:solidFill>
            <a:srgbClr val="33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600</Words>
  <Application>Microsoft Macintosh PowerPoint</Application>
  <PresentationFormat>Bildschirmpräsentation (4:3)</PresentationFormat>
  <Paragraphs>49</Paragraphs>
  <Slides>10</Slides>
  <Notes>10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Estrutura padrão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Isabel Cristina Pessoa Gimenes</dc:creator>
  <cp:lastModifiedBy>Jelena</cp:lastModifiedBy>
  <cp:revision>7</cp:revision>
  <cp:lastPrinted>2017-06-23T17:23:47Z</cp:lastPrinted>
  <dcterms:modified xsi:type="dcterms:W3CDTF">2017-06-25T15:05:56Z</dcterms:modified>
</cp:coreProperties>
</file>