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59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8" r:id="rId8"/>
    <p:sldId id="269" r:id="rId9"/>
    <p:sldId id="263" r:id="rId10"/>
    <p:sldId id="264" r:id="rId11"/>
    <p:sldId id="265" r:id="rId12"/>
    <p:sldId id="266" r:id="rId13"/>
    <p:sldId id="267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96" userDrawn="1">
          <p15:clr>
            <a:srgbClr val="A4A3A4"/>
          </p15:clr>
        </p15:guide>
        <p15:guide id="2" pos="4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725" autoAdjust="0"/>
  </p:normalViewPr>
  <p:slideViewPr>
    <p:cSldViewPr snapToGrid="0" snapToObjects="1">
      <p:cViewPr>
        <p:scale>
          <a:sx n="89" d="100"/>
          <a:sy n="89" d="100"/>
        </p:scale>
        <p:origin x="-624" y="-396"/>
      </p:cViewPr>
      <p:guideLst>
        <p:guide orient="horz" pos="696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28F14-D2EB-DB4B-A32E-09FDBD8E5A8E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E2EB9-24B5-1F40-9047-F3DE5344F9B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3797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Agenda 2030 or 2030 Agenda</a:t>
            </a:r>
          </a:p>
          <a:p>
            <a:r>
              <a:rPr lang="en-US" dirty="0" smtClean="0"/>
              <a:t>Will replace</a:t>
            </a:r>
            <a:r>
              <a:rPr lang="en-US" baseline="0" dirty="0" smtClean="0"/>
              <a:t> the MDGs January 2016</a:t>
            </a:r>
          </a:p>
          <a:p>
            <a:r>
              <a:rPr lang="en-US" baseline="0" dirty="0" smtClean="0"/>
              <a:t>OWG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FADDD-36C9-2640-85D5-6217BB9112D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7567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FADDD-36C9-2640-85D5-6217BB9112D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6510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All sections are relevant and important, yet the main focus, particularly regarding implementation, seems to center on the sustainable development goals (SDGs).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FADDD-36C9-2640-85D5-6217BB9112D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8578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OWG = 30 members</a:t>
            </a:r>
          </a:p>
          <a:p>
            <a:r>
              <a:rPr lang="en-US" baseline="0" dirty="0" smtClean="0"/>
              <a:t>IGN – 193 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FADDD-36C9-2640-85D5-6217BB9112D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5776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FADDD-36C9-2640-85D5-6217BB9112D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0327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Despite the references to persons with disabilities and overall positivity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Agenda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gaps remain with a need for explicit references to persons with disabilities in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health, gender, and WASH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Gender (</a:t>
            </a:r>
            <a:r>
              <a:rPr lang="en-GB" dirty="0" err="1" smtClean="0"/>
              <a:t>para</a:t>
            </a:r>
            <a:r>
              <a:rPr lang="en-GB" dirty="0" smtClean="0"/>
              <a:t> 20 and Goal 5),</a:t>
            </a:r>
            <a:r>
              <a:rPr lang="en-GB" baseline="0" dirty="0" smtClean="0"/>
              <a:t> especially in target 5.2 in eliminate all forms of violence against women and girls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FADDD-36C9-2640-85D5-6217BB9112D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7416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 indicators of which 159 are mostly agreed (green) and 65 that need further discussion (grey). 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Moreover, a neglected tropical diseases (NTD) indicator was included under Healthy Lives 3.3.1. See the table below for details.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Refer to my blog for the table of indicators linked to specific targets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FADDD-36C9-2640-85D5-6217BB9112D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0457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325383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ADFE-CCCC-EE42-9340-177E20D62355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F5E0-6996-3444-84E7-CEC3A048C7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112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ADFE-CCCC-EE42-9340-177E20D62355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F5E0-6996-3444-84E7-CEC3A048C7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417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ADFE-CCCC-EE42-9340-177E20D62355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F5E0-6996-3444-84E7-CEC3A048C7C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37043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ADFE-CCCC-EE42-9340-177E20D62355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F5E0-6996-3444-84E7-CEC3A048C7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314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ADFE-CCCC-EE42-9340-177E20D62355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F5E0-6996-3444-84E7-CEC3A048C7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9562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ADFE-CCCC-EE42-9340-177E20D62355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F5E0-6996-3444-84E7-CEC3A048C7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5366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ADFE-CCCC-EE42-9340-177E20D62355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F5E0-6996-3444-84E7-CEC3A048C7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3879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ADFE-CCCC-EE42-9340-177E20D62355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F5E0-6996-3444-84E7-CEC3A048C7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586458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ADFE-CCCC-EE42-9340-177E20D62355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F5E0-6996-3444-84E7-CEC3A048C7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5563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90021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ADFE-CCCC-EE42-9340-177E20D62355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F5E0-6996-3444-84E7-CEC3A048C7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713512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ADFE-CCCC-EE42-9340-177E20D62355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F5E0-6996-3444-84E7-CEC3A048C7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708950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ADFE-CCCC-EE42-9340-177E20D62355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F5E0-6996-3444-84E7-CEC3A048C7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0974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ADFE-CCCC-EE42-9340-177E20D62355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F5E0-6996-3444-84E7-CEC3A048C7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891730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ADFE-CCCC-EE42-9340-177E20D62355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23480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ADFE-CCCC-EE42-9340-177E20D62355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F5E0-6996-3444-84E7-CEC3A048C7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9228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B02ADFE-CCCC-EE42-9340-177E20D62355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2F5E0-6996-3444-84E7-CEC3A048C7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602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  <p:sldLayoutId id="2147484271" r:id="rId12"/>
    <p:sldLayoutId id="2147484272" r:id="rId13"/>
    <p:sldLayoutId id="2147484273" r:id="rId14"/>
    <p:sldLayoutId id="2147484274" r:id="rId15"/>
    <p:sldLayoutId id="2147484275" r:id="rId16"/>
    <p:sldLayoutId id="214748427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26974"/>
            <a:ext cx="7772400" cy="2437572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Helvetica Neue Light" charset="0"/>
                <a:ea typeface="Helvetica Neue Light" charset="0"/>
                <a:cs typeface="Helvetica Neue Light" charset="0"/>
              </a:rPr>
              <a:t>Persons with Disabilities </a:t>
            </a:r>
            <a:r>
              <a:rPr lang="en-US" sz="5400" dirty="0">
                <a:latin typeface="Helvetica Neue Light" charset="0"/>
                <a:ea typeface="Helvetica Neue Light" charset="0"/>
                <a:cs typeface="Helvetica Neue Light" charset="0"/>
              </a:rPr>
              <a:t>and </a:t>
            </a:r>
            <a:r>
              <a:rPr lang="en-US" sz="5400" dirty="0" smtClean="0">
                <a:latin typeface="Helvetica Neue Light" charset="0"/>
                <a:ea typeface="Helvetica Neue Light" charset="0"/>
                <a:cs typeface="Helvetica Neue Light" charset="0"/>
              </a:rPr>
              <a:t>the 2030 </a:t>
            </a:r>
            <a:r>
              <a:rPr lang="en-US" sz="5400" dirty="0">
                <a:latin typeface="Helvetica Neue Light" charset="0"/>
                <a:ea typeface="Helvetica Neue Light" charset="0"/>
                <a:cs typeface="Helvetica Neue Light" charset="0"/>
              </a:rPr>
              <a:t>Agenda for Sustainable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4929809"/>
            <a:ext cx="3190461" cy="1570101"/>
          </a:xfrm>
        </p:spPr>
        <p:txBody>
          <a:bodyPr>
            <a:normAutofit/>
          </a:bodyPr>
          <a:lstStyle/>
          <a:p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r>
              <a:rPr lang="en-US" sz="2400" cap="none" dirty="0" smtClean="0">
                <a:solidFill>
                  <a:schemeClr val="accent1">
                    <a:lumMod val="75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Vladimir </a:t>
            </a:r>
            <a:r>
              <a:rPr lang="en-US" sz="2400" cap="none" dirty="0" err="1" smtClean="0">
                <a:solidFill>
                  <a:schemeClr val="accent1">
                    <a:lumMod val="75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Cuk</a:t>
            </a:r>
            <a:endParaRPr lang="en-US" sz="2400" cap="none" dirty="0" smtClean="0">
              <a:solidFill>
                <a:schemeClr val="accent1">
                  <a:lumMod val="75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r>
              <a:rPr lang="en-US" sz="2400" cap="none" dirty="0" smtClean="0">
                <a:solidFill>
                  <a:schemeClr val="accent1">
                    <a:lumMod val="75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December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1, 2015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809" y="5506278"/>
            <a:ext cx="2733391" cy="98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29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04900"/>
            <a:ext cx="5684225" cy="1320800"/>
          </a:xfrm>
        </p:spPr>
        <p:txBody>
          <a:bodyPr/>
          <a:lstStyle/>
          <a:p>
            <a:r>
              <a:rPr lang="en-US" dirty="0" smtClean="0"/>
              <a:t>Agenda 2030 Gaps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54143"/>
            <a:ext cx="6711654" cy="26979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There </a:t>
            </a:r>
            <a:r>
              <a:rPr lang="en-GB" dirty="0"/>
              <a:t>is a need for explicit references to persons with disabilities in the areas of</a:t>
            </a:r>
            <a:r>
              <a:rPr lang="en-GB" dirty="0" smtClean="0"/>
              <a:t>:</a:t>
            </a:r>
            <a:endParaRPr lang="en-GB" dirty="0"/>
          </a:p>
          <a:p>
            <a:r>
              <a:rPr lang="en-GB" dirty="0"/>
              <a:t>Health (</a:t>
            </a:r>
            <a:r>
              <a:rPr lang="en-GB" dirty="0" err="1"/>
              <a:t>para</a:t>
            </a:r>
            <a:r>
              <a:rPr lang="en-GB" dirty="0"/>
              <a:t> 26 and Goal 3)</a:t>
            </a:r>
          </a:p>
          <a:p>
            <a:r>
              <a:rPr lang="en-GB" dirty="0"/>
              <a:t>Gender (</a:t>
            </a:r>
            <a:r>
              <a:rPr lang="en-GB" dirty="0" err="1"/>
              <a:t>para</a:t>
            </a:r>
            <a:r>
              <a:rPr lang="en-GB" dirty="0"/>
              <a:t> 20, Goal 5 and target 5.2) </a:t>
            </a:r>
          </a:p>
          <a:p>
            <a:r>
              <a:rPr lang="en-GB" dirty="0"/>
              <a:t>WASH (Goal 6)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5627" y="5774268"/>
            <a:ext cx="1992573" cy="72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084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24948"/>
            <a:ext cx="6980583" cy="7933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Agenda 2030 Global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374" y="2256109"/>
            <a:ext cx="6987209" cy="35181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Currently </a:t>
            </a:r>
            <a:r>
              <a:rPr lang="en-US" dirty="0"/>
              <a:t>there are 224 global SDG indicators </a:t>
            </a:r>
            <a:r>
              <a:rPr lang="en-US" dirty="0" smtClean="0"/>
              <a:t>proposed</a:t>
            </a:r>
          </a:p>
          <a:p>
            <a:pPr marL="0" indent="0">
              <a:buNone/>
            </a:pPr>
            <a:r>
              <a:rPr lang="en-US" dirty="0" smtClean="0"/>
              <a:t>Persons </a:t>
            </a:r>
            <a:r>
              <a:rPr lang="en-US" dirty="0"/>
              <a:t>with disabilities </a:t>
            </a:r>
            <a:r>
              <a:rPr lang="en-US" dirty="0" smtClean="0"/>
              <a:t>and </a:t>
            </a:r>
            <a:r>
              <a:rPr lang="en-US" dirty="0"/>
              <a:t>are included in four </a:t>
            </a:r>
            <a:r>
              <a:rPr lang="en-US" dirty="0" smtClean="0"/>
              <a:t>indicators: </a:t>
            </a:r>
          </a:p>
          <a:p>
            <a:r>
              <a:rPr lang="en-US" dirty="0" smtClean="0"/>
              <a:t>(</a:t>
            </a:r>
            <a:r>
              <a:rPr lang="en-US" dirty="0"/>
              <a:t>1) Poverty Eradication Indicator </a:t>
            </a:r>
            <a:r>
              <a:rPr lang="en-US" dirty="0" smtClean="0"/>
              <a:t>1.3.1</a:t>
            </a:r>
          </a:p>
          <a:p>
            <a:r>
              <a:rPr lang="en-US" dirty="0" smtClean="0"/>
              <a:t>(</a:t>
            </a:r>
            <a:r>
              <a:rPr lang="en-US" dirty="0"/>
              <a:t>2) Employment Indicator </a:t>
            </a:r>
            <a:r>
              <a:rPr lang="en-US" dirty="0" smtClean="0"/>
              <a:t>8.5.2</a:t>
            </a:r>
            <a:endParaRPr lang="en-US" b="1" dirty="0"/>
          </a:p>
          <a:p>
            <a:r>
              <a:rPr lang="en-US" dirty="0" smtClean="0"/>
              <a:t>(</a:t>
            </a:r>
            <a:r>
              <a:rPr lang="en-US" dirty="0"/>
              <a:t>3)</a:t>
            </a:r>
            <a:r>
              <a:rPr lang="en-US" b="1" dirty="0"/>
              <a:t> </a:t>
            </a:r>
            <a:r>
              <a:rPr lang="en-US" dirty="0"/>
              <a:t>Education Indicator </a:t>
            </a:r>
            <a:r>
              <a:rPr lang="en-US" dirty="0" smtClean="0"/>
              <a:t>4.5.1 </a:t>
            </a:r>
          </a:p>
          <a:p>
            <a:r>
              <a:rPr lang="en-US" dirty="0" smtClean="0"/>
              <a:t>(</a:t>
            </a:r>
            <a:r>
              <a:rPr lang="en-US" dirty="0"/>
              <a:t>4) Peaceful and Inclusive Societies Indicator 16.7.1. </a:t>
            </a:r>
          </a:p>
          <a:p>
            <a:pPr marL="0" indent="0">
              <a:buNone/>
            </a:pPr>
            <a:r>
              <a:rPr lang="en-US" dirty="0" smtClean="0"/>
              <a:t>Possible </a:t>
            </a:r>
            <a:r>
              <a:rPr lang="en-US" dirty="0"/>
              <a:t>indicators that could include disability after </a:t>
            </a:r>
            <a:r>
              <a:rPr lang="en-US" dirty="0" smtClean="0"/>
              <a:t>consultation: </a:t>
            </a:r>
          </a:p>
          <a:p>
            <a:r>
              <a:rPr lang="en-US" dirty="0" smtClean="0"/>
              <a:t>(</a:t>
            </a:r>
            <a:r>
              <a:rPr lang="en-US" dirty="0"/>
              <a:t>1) WASH Indicator </a:t>
            </a:r>
            <a:r>
              <a:rPr lang="en-US" dirty="0" smtClean="0"/>
              <a:t>6.1.1</a:t>
            </a:r>
          </a:p>
          <a:p>
            <a:r>
              <a:rPr lang="en-US" dirty="0" smtClean="0"/>
              <a:t>(</a:t>
            </a:r>
            <a:r>
              <a:rPr lang="en-US" dirty="0"/>
              <a:t>2) Inclusive Cities Indicator 11.7.1. </a:t>
            </a:r>
            <a:r>
              <a:rPr lang="en-US" dirty="0" smtClean="0"/>
              <a:t> 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5627" y="5774268"/>
            <a:ext cx="1992573" cy="72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631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05985"/>
            <a:ext cx="7055380" cy="822206"/>
          </a:xfrm>
        </p:spPr>
        <p:txBody>
          <a:bodyPr/>
          <a:lstStyle/>
          <a:p>
            <a:r>
              <a:rPr lang="en-US" dirty="0" smtClean="0"/>
              <a:t>Disaggregation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218" y="2328305"/>
            <a:ext cx="6904943" cy="3045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chapeau (introduction) of the final IAEG Report will have a statement on disaggregation of data, which includes </a:t>
            </a:r>
            <a:r>
              <a:rPr lang="en-US" dirty="0" smtClean="0"/>
              <a:t>disability.</a:t>
            </a:r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SDG indicators should be disaggregated where relevant by </a:t>
            </a:r>
            <a:r>
              <a:rPr lang="en-US" b="1" dirty="0"/>
              <a:t>income, gender, age, race, ethnicity, migratory status, disability and geographic location, or other characteristics, in accordance with the Fundamental Principles of Official Statistics.”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5627" y="5774268"/>
            <a:ext cx="1992573" cy="72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425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934" y="1099066"/>
            <a:ext cx="6519333" cy="7197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Agenda 2030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34" y="2046239"/>
            <a:ext cx="6983527" cy="3390465"/>
          </a:xfrm>
        </p:spPr>
        <p:txBody>
          <a:bodyPr>
            <a:normAutofit/>
          </a:bodyPr>
          <a:lstStyle/>
          <a:p>
            <a:r>
              <a:rPr lang="en-US" dirty="0" smtClean="0"/>
              <a:t>High-Level Political Forum as a </a:t>
            </a:r>
            <a:r>
              <a:rPr lang="en-US" dirty="0"/>
              <a:t>key platform </a:t>
            </a:r>
            <a:r>
              <a:rPr lang="en-US" dirty="0" smtClean="0"/>
              <a:t>for global </a:t>
            </a:r>
            <a:r>
              <a:rPr lang="en-US" dirty="0"/>
              <a:t>follow-up and review of </a:t>
            </a:r>
            <a:r>
              <a:rPr lang="en-US" dirty="0" smtClean="0"/>
              <a:t>Agenda 2030</a:t>
            </a:r>
          </a:p>
          <a:p>
            <a:r>
              <a:rPr lang="en-US" dirty="0" smtClean="0"/>
              <a:t>Support persons with disabilities to engage with the Forum</a:t>
            </a:r>
          </a:p>
          <a:p>
            <a:r>
              <a:rPr lang="en-US" dirty="0" smtClean="0"/>
              <a:t>Provide a bridge from the global platform at the UN to local, national, and regional contexts</a:t>
            </a:r>
          </a:p>
          <a:p>
            <a:r>
              <a:rPr lang="en-US" dirty="0" smtClean="0"/>
              <a:t>Engage in regional and national indicators processes and link to global indicators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92533" y="914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98267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5627" y="5774268"/>
            <a:ext cx="1992573" cy="72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111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04900"/>
            <a:ext cx="6284843" cy="8133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From </a:t>
            </a:r>
            <a:r>
              <a:rPr lang="en-US" dirty="0"/>
              <a:t>A</a:t>
            </a:r>
            <a:r>
              <a:rPr lang="en-US" dirty="0" smtClean="0"/>
              <a:t>wareness </a:t>
            </a:r>
            <a:r>
              <a:rPr lang="en-US" dirty="0"/>
              <a:t>R</a:t>
            </a:r>
            <a:r>
              <a:rPr lang="en-US" dirty="0" smtClean="0"/>
              <a:t>aising to Accountability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505429"/>
            <a:ext cx="6895004" cy="326883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Obvious need to raise awareness about the agenda and  relevance for persons with disabilities</a:t>
            </a:r>
          </a:p>
          <a:p>
            <a:r>
              <a:rPr lang="en-US" dirty="0" smtClean="0"/>
              <a:t>Increase capacity of DPOs  to engage with  the agenda</a:t>
            </a:r>
          </a:p>
          <a:p>
            <a:r>
              <a:rPr lang="en-US" dirty="0" smtClean="0"/>
              <a:t>Develop and  coordinate mechanisms for data collection on implementation</a:t>
            </a:r>
          </a:p>
          <a:p>
            <a:r>
              <a:rPr lang="en-US" dirty="0" smtClean="0"/>
              <a:t>Promote and empower mutual accountability mechanism:   coordination of reports between CRPD and HLPF</a:t>
            </a:r>
          </a:p>
          <a:p>
            <a:r>
              <a:rPr lang="en-US" dirty="0" smtClean="0"/>
              <a:t>Develop and coordinate mechanisms for accountability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5627" y="5774268"/>
            <a:ext cx="1992573" cy="72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267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04687"/>
            <a:ext cx="7897200" cy="834506"/>
          </a:xfrm>
        </p:spPr>
        <p:txBody>
          <a:bodyPr>
            <a:normAutofit/>
          </a:bodyPr>
          <a:lstStyle/>
          <a:p>
            <a:r>
              <a:rPr lang="en-US" dirty="0" smtClean="0"/>
              <a:t>Agenda 2030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39193"/>
            <a:ext cx="6990522" cy="372611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Agenda </a:t>
            </a:r>
            <a:r>
              <a:rPr lang="en-US" dirty="0"/>
              <a:t>2030 represents the first global agenda </a:t>
            </a:r>
            <a:r>
              <a:rPr lang="en-US" dirty="0" smtClean="0"/>
              <a:t>on sustainable development of this </a:t>
            </a:r>
            <a:r>
              <a:rPr lang="en-US" dirty="0"/>
              <a:t>scale and ambition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Agenda 2030 encompasses </a:t>
            </a:r>
            <a:r>
              <a:rPr lang="en-US" dirty="0"/>
              <a:t>“people, planet and prosperity,” or, social development, climate change, and economic </a:t>
            </a:r>
            <a:r>
              <a:rPr lang="en-US" dirty="0" smtClean="0"/>
              <a:t>development with the aim to eradicate poverty globally. </a:t>
            </a:r>
          </a:p>
          <a:p>
            <a:r>
              <a:rPr lang="en-US" dirty="0" smtClean="0"/>
              <a:t>Persons with disabilities are </a:t>
            </a:r>
            <a:r>
              <a:rPr lang="en-US" dirty="0"/>
              <a:t>most explicitly outlined in the </a:t>
            </a:r>
            <a:r>
              <a:rPr lang="en-US" dirty="0" smtClean="0"/>
              <a:t>SDGs</a:t>
            </a:r>
            <a:r>
              <a:rPr lang="en-US" dirty="0"/>
              <a:t> </a:t>
            </a:r>
            <a:r>
              <a:rPr lang="en-US" dirty="0" smtClean="0"/>
              <a:t>(17 goals and 169 targets)</a:t>
            </a:r>
            <a:endParaRPr lang="en-US" dirty="0"/>
          </a:p>
          <a:p>
            <a:r>
              <a:rPr lang="en-US" dirty="0"/>
              <a:t>The SDGs build on the Millennium Development Goals (MDGs), eight goals agreed in 2000, to end extreme poverty by 2015</a:t>
            </a:r>
            <a:r>
              <a:rPr lang="en-US" dirty="0" smtClean="0"/>
              <a:t>.</a:t>
            </a:r>
          </a:p>
          <a:p>
            <a:r>
              <a:rPr lang="en-US" dirty="0" smtClean="0"/>
              <a:t>Persons with disabilities were not referenced in the MDGs and consequently excluded from many funding streams.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5627" y="5774268"/>
            <a:ext cx="1992573" cy="72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588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11" y="1096046"/>
            <a:ext cx="7017172" cy="802328"/>
          </a:xfrm>
        </p:spPr>
        <p:txBody>
          <a:bodyPr/>
          <a:lstStyle/>
          <a:p>
            <a:r>
              <a:rPr lang="en-US" dirty="0" smtClean="0"/>
              <a:t>Agenda 2030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606" y="2126790"/>
            <a:ext cx="6955977" cy="3309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Agenda </a:t>
            </a:r>
            <a:r>
              <a:rPr lang="en-US" dirty="0"/>
              <a:t>2030 is a substantive 35-page document containing five significant sections: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1) Preamble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2) Declaration (Introduction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(</a:t>
            </a:r>
            <a:r>
              <a:rPr lang="en-US" dirty="0"/>
              <a:t>3) Sustainable Development Goals and </a:t>
            </a:r>
            <a:r>
              <a:rPr lang="en-US" dirty="0" smtClean="0"/>
              <a:t>targets</a:t>
            </a:r>
            <a:endParaRPr lang="en-US" dirty="0"/>
          </a:p>
          <a:p>
            <a:r>
              <a:rPr lang="en-US" dirty="0" smtClean="0"/>
              <a:t>(</a:t>
            </a:r>
            <a:r>
              <a:rPr lang="en-US" dirty="0"/>
              <a:t>4) Means of implementation and the Global Partnership</a:t>
            </a:r>
            <a:r>
              <a:rPr lang="en-US" dirty="0" smtClean="0"/>
              <a:t>,</a:t>
            </a:r>
          </a:p>
          <a:p>
            <a:r>
              <a:rPr lang="en-US" dirty="0" smtClean="0"/>
              <a:t>(5</a:t>
            </a:r>
            <a:r>
              <a:rPr lang="en-US" dirty="0"/>
              <a:t>) Follow-up and Review.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5627" y="5774268"/>
            <a:ext cx="1992573" cy="72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336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04900"/>
            <a:ext cx="5012266" cy="8232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Road to Agenda 2030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46852"/>
            <a:ext cx="7000461" cy="3419061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 smtClean="0"/>
              <a:t>Inclusive and wide consultation process:  89 national consultations and 11  thematic consultations online</a:t>
            </a:r>
          </a:p>
          <a:p>
            <a:r>
              <a:rPr lang="en-US" sz="1900" dirty="0" smtClean="0"/>
              <a:t>The Secretary-General's High-level Panel of Eminent Persons on the Post-2015 Development Agenda</a:t>
            </a:r>
          </a:p>
          <a:p>
            <a:r>
              <a:rPr lang="en-US" sz="1900" dirty="0" smtClean="0"/>
              <a:t>Open Working Group on SDGs: March 14, 2013 to July 19, 2014, Consensus by acclamation of OWG report (SDGs)</a:t>
            </a:r>
          </a:p>
          <a:p>
            <a:r>
              <a:rPr lang="en-US" sz="1900" dirty="0" smtClean="0"/>
              <a:t>Post-2015 Intergovernmental negotiations: January 19 to August 2, 2015</a:t>
            </a:r>
          </a:p>
          <a:p>
            <a:r>
              <a:rPr lang="en-US" sz="1900" dirty="0" smtClean="0"/>
              <a:t>Official </a:t>
            </a:r>
            <a:r>
              <a:rPr lang="en-US" sz="1900" dirty="0"/>
              <a:t>and unanimous </a:t>
            </a:r>
            <a:r>
              <a:rPr lang="en-US" sz="1900" dirty="0" smtClean="0"/>
              <a:t>adoption of 2030 Agenda for Sustainable Development on September 25, 2015 by UN General Assembly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5627" y="5774268"/>
            <a:ext cx="1992573" cy="72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271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93710"/>
            <a:ext cx="6358467" cy="1337732"/>
          </a:xfrm>
        </p:spPr>
        <p:txBody>
          <a:bodyPr>
            <a:normAutofit fontScale="90000"/>
          </a:bodyPr>
          <a:lstStyle/>
          <a:p>
            <a:r>
              <a:rPr lang="en-US" smtClean="0"/>
              <a:t>References to Persons with Disabilities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63653"/>
            <a:ext cx="7050157" cy="361909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dirty="0" smtClean="0"/>
              <a:t>Persons with disabilities have 11 explicit references:</a:t>
            </a:r>
          </a:p>
          <a:p>
            <a:pPr marL="0" indent="0">
              <a:buNone/>
            </a:pPr>
            <a:r>
              <a:rPr lang="en-GB" b="1" kern="1200" dirty="0" smtClean="0"/>
              <a:t>Declaration (Introduction)</a:t>
            </a:r>
            <a:endParaRPr lang="en-US" kern="1200" dirty="0" smtClean="0"/>
          </a:p>
          <a:p>
            <a:pPr lvl="1"/>
            <a:r>
              <a:rPr lang="en-GB" kern="1200" dirty="0" smtClean="0"/>
              <a:t>Human rights (para 19)</a:t>
            </a:r>
            <a:endParaRPr lang="en-US" kern="1200" dirty="0" smtClean="0"/>
          </a:p>
          <a:p>
            <a:pPr lvl="1"/>
            <a:r>
              <a:rPr lang="en-GB" kern="1200" dirty="0" smtClean="0"/>
              <a:t>Vulnerable groups (para 23)</a:t>
            </a:r>
            <a:endParaRPr lang="en-US" kern="1200" dirty="0" smtClean="0"/>
          </a:p>
          <a:p>
            <a:pPr lvl="1"/>
            <a:r>
              <a:rPr lang="en-GB" kern="1200" dirty="0" smtClean="0"/>
              <a:t>Education (para 25)</a:t>
            </a:r>
            <a:endParaRPr lang="en-US" kern="1200" dirty="0" smtClean="0"/>
          </a:p>
          <a:p>
            <a:pPr marL="0" indent="0">
              <a:buNone/>
            </a:pPr>
            <a:r>
              <a:rPr lang="en-GB" b="1" kern="1200" dirty="0" smtClean="0"/>
              <a:t>Sustainable Development Goals and targets</a:t>
            </a:r>
            <a:endParaRPr lang="en-US" kern="1200" dirty="0" smtClean="0"/>
          </a:p>
          <a:p>
            <a:pPr lvl="1"/>
            <a:r>
              <a:rPr lang="en-US" dirty="0" smtClean="0"/>
              <a:t>education (Goal 4, Target 4.5, Means of implementation 4a)</a:t>
            </a:r>
          </a:p>
          <a:p>
            <a:pPr lvl="1"/>
            <a:r>
              <a:rPr lang="en-US" dirty="0" smtClean="0"/>
              <a:t>employment and decent work (Goal 8, Target 8.5)</a:t>
            </a:r>
          </a:p>
          <a:p>
            <a:pPr lvl="1"/>
            <a:r>
              <a:rPr lang="en-US" dirty="0" smtClean="0"/>
              <a:t>inequality (Goal 10, Target 10.2)</a:t>
            </a:r>
          </a:p>
          <a:p>
            <a:pPr lvl="1"/>
            <a:r>
              <a:rPr lang="en-US" dirty="0" smtClean="0"/>
              <a:t>cities and human settlements (Goal 11, Target 11.2 and 11.7)</a:t>
            </a:r>
          </a:p>
          <a:p>
            <a:pPr lvl="1"/>
            <a:r>
              <a:rPr lang="en-US" dirty="0" smtClean="0"/>
              <a:t>means of implementation /data disaggregation (Goal 17, Target 17.18)</a:t>
            </a:r>
          </a:p>
          <a:p>
            <a:pPr marL="0" indent="0">
              <a:buNone/>
            </a:pPr>
            <a:r>
              <a:rPr lang="en-GB" b="1" kern="1200" dirty="0" smtClean="0"/>
              <a:t>Follow-up and review </a:t>
            </a:r>
            <a:endParaRPr lang="en-US" kern="1200" dirty="0" smtClean="0"/>
          </a:p>
          <a:p>
            <a:pPr lvl="1"/>
            <a:r>
              <a:rPr lang="en-GB" kern="1200" dirty="0" smtClean="0"/>
              <a:t>Data disaggregation (para 74,g)</a:t>
            </a:r>
            <a:endParaRPr lang="en-US" kern="1200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5627" y="5774268"/>
            <a:ext cx="1992573" cy="72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788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04900"/>
            <a:ext cx="6493933" cy="1253067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References to Persons with Disabilities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25979"/>
            <a:ext cx="6980583" cy="36802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kern="1200" dirty="0" smtClean="0"/>
          </a:p>
          <a:p>
            <a:r>
              <a:rPr lang="en-GB" kern="1200" dirty="0" smtClean="0"/>
              <a:t>Particularly strong is the paragraph on people who are vulnerable and must be empowered, which refers to “persons with disabilities (of whom more than 80% live in poverty)” (</a:t>
            </a:r>
            <a:r>
              <a:rPr lang="en-GB" kern="1200" dirty="0" err="1" smtClean="0"/>
              <a:t>para</a:t>
            </a:r>
            <a:r>
              <a:rPr lang="en-GB" kern="1200" dirty="0" smtClean="0"/>
              <a:t> 23), thereby putting persons with disabilities in the centre of poverty eradication throughout the Agenda.</a:t>
            </a:r>
            <a:endParaRPr lang="en-US" kern="1200" dirty="0"/>
          </a:p>
          <a:p>
            <a:r>
              <a:rPr lang="en-GB" kern="1200" dirty="0"/>
              <a:t>Persons with disabilities are also included wherever “vulnerable” is referenced (18 times) throughout the text, in line with paragraph 23. </a:t>
            </a:r>
            <a:endParaRPr lang="en-US" kern="1200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5627" y="5774268"/>
            <a:ext cx="1992573" cy="72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471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05985"/>
            <a:ext cx="7055380" cy="1400530"/>
          </a:xfrm>
        </p:spPr>
        <p:txBody>
          <a:bodyPr/>
          <a:lstStyle/>
          <a:p>
            <a:r>
              <a:rPr lang="en-GB" dirty="0" smtClean="0"/>
              <a:t>Vulnerable Groups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36625"/>
            <a:ext cx="6711654" cy="2494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Additional </a:t>
            </a:r>
            <a:r>
              <a:rPr lang="en-GB" dirty="0"/>
              <a:t>goals where vulnerable groups are referenced include those </a:t>
            </a:r>
            <a:r>
              <a:rPr lang="en-GB" dirty="0" smtClean="0"/>
              <a:t>on:</a:t>
            </a:r>
            <a:endParaRPr lang="en-US" dirty="0"/>
          </a:p>
          <a:p>
            <a:pPr lvl="1"/>
            <a:r>
              <a:rPr lang="en-GB" dirty="0"/>
              <a:t>P</a:t>
            </a:r>
            <a:r>
              <a:rPr lang="en-GB" dirty="0" smtClean="0"/>
              <a:t>overty </a:t>
            </a:r>
            <a:r>
              <a:rPr lang="en-GB" dirty="0"/>
              <a:t>(Goal 1, Targets 1.3, 1.4 and 1.5), </a:t>
            </a:r>
            <a:endParaRPr lang="en-US" dirty="0"/>
          </a:p>
          <a:p>
            <a:pPr lvl="1"/>
            <a:r>
              <a:rPr lang="en-GB" dirty="0"/>
              <a:t>H</a:t>
            </a:r>
            <a:r>
              <a:rPr lang="en-GB" dirty="0" smtClean="0"/>
              <a:t>unger </a:t>
            </a:r>
            <a:r>
              <a:rPr lang="en-GB" dirty="0"/>
              <a:t>(Goal 2, Target 2.1), </a:t>
            </a:r>
            <a:endParaRPr lang="en-US" dirty="0"/>
          </a:p>
          <a:p>
            <a:pPr lvl="1"/>
            <a:r>
              <a:rPr lang="en-GB" dirty="0"/>
              <a:t>W</a:t>
            </a:r>
            <a:r>
              <a:rPr lang="en-GB" dirty="0" smtClean="0"/>
              <a:t>ater </a:t>
            </a:r>
            <a:r>
              <a:rPr lang="en-GB" dirty="0"/>
              <a:t>and sanitation (Goal 6, Target 6.2), and again in </a:t>
            </a:r>
            <a:endParaRPr lang="en-US" dirty="0"/>
          </a:p>
          <a:p>
            <a:pPr lvl="1"/>
            <a:r>
              <a:rPr lang="en-GB" dirty="0" smtClean="0"/>
              <a:t>Cities </a:t>
            </a:r>
            <a:r>
              <a:rPr lang="en-GB" dirty="0"/>
              <a:t>and </a:t>
            </a:r>
            <a:r>
              <a:rPr lang="en-GB" dirty="0" smtClean="0"/>
              <a:t>Human Settlements </a:t>
            </a:r>
            <a:r>
              <a:rPr lang="en-GB" dirty="0"/>
              <a:t>(Goal 11, Target 11.5).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5627" y="5774268"/>
            <a:ext cx="1992573" cy="72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848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04900"/>
            <a:ext cx="7055380" cy="872987"/>
          </a:xfrm>
        </p:spPr>
        <p:txBody>
          <a:bodyPr>
            <a:normAutofit/>
          </a:bodyPr>
          <a:lstStyle/>
          <a:p>
            <a:r>
              <a:rPr lang="en-US" dirty="0" smtClean="0"/>
              <a:t>Financing for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77887"/>
            <a:ext cx="6960704" cy="4196143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GB" sz="2300" dirty="0"/>
              <a:t>In the </a:t>
            </a:r>
            <a:r>
              <a:rPr lang="en-GB" sz="2300" i="1" dirty="0"/>
              <a:t>Addis Ababa Action Agenda on the 3</a:t>
            </a:r>
            <a:r>
              <a:rPr lang="en-GB" sz="2300" i="1" baseline="30000" dirty="0"/>
              <a:t>rd</a:t>
            </a:r>
            <a:r>
              <a:rPr lang="en-GB" sz="2300" i="1" dirty="0"/>
              <a:t> International Conference on Financing for Development</a:t>
            </a:r>
            <a:r>
              <a:rPr lang="en-GB" sz="2300" dirty="0"/>
              <a:t>, disability concerns, ‘persons with disabilities’ and ‘vulnerable groups’ are referenced </a:t>
            </a:r>
            <a:r>
              <a:rPr lang="en-GB" sz="2300" dirty="0" smtClean="0"/>
              <a:t>in:</a:t>
            </a:r>
            <a:endParaRPr lang="en-US" sz="2300" dirty="0"/>
          </a:p>
          <a:p>
            <a:r>
              <a:rPr lang="en-GB" dirty="0"/>
              <a:t>Two of the Cross-cutting areas </a:t>
            </a:r>
            <a:endParaRPr lang="en-US" dirty="0"/>
          </a:p>
          <a:p>
            <a:pPr lvl="1"/>
            <a:r>
              <a:rPr lang="en-GB" dirty="0"/>
              <a:t>social protection and </a:t>
            </a:r>
            <a:endParaRPr lang="en-US" dirty="0"/>
          </a:p>
          <a:p>
            <a:pPr lvl="1"/>
            <a:r>
              <a:rPr lang="en-GB" dirty="0"/>
              <a:t>employment and decent work; </a:t>
            </a:r>
            <a:endParaRPr lang="en-US" dirty="0"/>
          </a:p>
          <a:p>
            <a:r>
              <a:rPr lang="en-GB" dirty="0" smtClean="0"/>
              <a:t>Two </a:t>
            </a:r>
            <a:r>
              <a:rPr lang="en-GB" dirty="0"/>
              <a:t>Action areas for International Development Cooperation </a:t>
            </a:r>
            <a:endParaRPr lang="en-US" dirty="0"/>
          </a:p>
          <a:p>
            <a:pPr lvl="1"/>
            <a:r>
              <a:rPr lang="en-GB" dirty="0"/>
              <a:t>climate change challenges, and </a:t>
            </a:r>
            <a:endParaRPr lang="en-US" dirty="0"/>
          </a:p>
          <a:p>
            <a:pPr lvl="1"/>
            <a:r>
              <a:rPr lang="en-GB" dirty="0"/>
              <a:t>education </a:t>
            </a:r>
            <a:endParaRPr lang="en-US" dirty="0"/>
          </a:p>
          <a:p>
            <a:r>
              <a:rPr lang="en-GB" dirty="0" smtClean="0"/>
              <a:t>One </a:t>
            </a:r>
            <a:r>
              <a:rPr lang="en-GB" dirty="0"/>
              <a:t>Action area for Science, technology, innovation and capacity building </a:t>
            </a:r>
            <a:endParaRPr lang="en-US" dirty="0"/>
          </a:p>
          <a:p>
            <a:pPr lvl="1"/>
            <a:r>
              <a:rPr lang="en-GB" dirty="0"/>
              <a:t>information and communication technology and infrastructure, including accessible technology</a:t>
            </a:r>
            <a:endParaRPr lang="en-US" dirty="0"/>
          </a:p>
          <a:p>
            <a:r>
              <a:rPr lang="en-GB" dirty="0" smtClean="0"/>
              <a:t>Data</a:t>
            </a:r>
            <a:r>
              <a:rPr lang="en-GB" dirty="0"/>
              <a:t>, monitoring and follow-up</a:t>
            </a:r>
            <a:endParaRPr lang="en-US" dirty="0"/>
          </a:p>
          <a:p>
            <a:pPr lvl="1"/>
            <a:r>
              <a:rPr lang="en-GB" dirty="0"/>
              <a:t>data disaggregation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5627" y="5774268"/>
            <a:ext cx="1992573" cy="72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957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87" y="1092289"/>
            <a:ext cx="6358467" cy="769254"/>
          </a:xfrm>
        </p:spPr>
        <p:txBody>
          <a:bodyPr/>
          <a:lstStyle/>
          <a:p>
            <a:r>
              <a:rPr lang="en-US" dirty="0" smtClean="0"/>
              <a:t>Agenda 2030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687" y="2221891"/>
            <a:ext cx="6993835" cy="29464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There are </a:t>
            </a:r>
            <a:r>
              <a:rPr lang="en-US" dirty="0" smtClean="0"/>
              <a:t>three overarching areas that are particularly beneficial </a:t>
            </a:r>
            <a:r>
              <a:rPr lang="en-US" dirty="0"/>
              <a:t>to persons with disabilities: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1) T</a:t>
            </a:r>
            <a:r>
              <a:rPr lang="en-US" dirty="0" smtClean="0"/>
              <a:t>he Agenda is fairly strong in human rights.</a:t>
            </a:r>
            <a:endParaRPr lang="en-US" dirty="0"/>
          </a:p>
          <a:p>
            <a:r>
              <a:rPr lang="en-US" dirty="0" smtClean="0"/>
              <a:t>(</a:t>
            </a:r>
            <a:r>
              <a:rPr lang="en-US" dirty="0"/>
              <a:t>2) </a:t>
            </a:r>
            <a:r>
              <a:rPr lang="en-US" dirty="0" smtClean="0"/>
              <a:t>The framework </a:t>
            </a:r>
            <a:r>
              <a:rPr lang="en-US" dirty="0"/>
              <a:t>is people-</a:t>
            </a:r>
            <a:r>
              <a:rPr lang="en-US" dirty="0" smtClean="0"/>
              <a:t>centered </a:t>
            </a:r>
            <a:r>
              <a:rPr lang="en-US" dirty="0"/>
              <a:t>and focuses on </a:t>
            </a:r>
            <a:r>
              <a:rPr lang="en-US" dirty="0" smtClean="0"/>
              <a:t>participation.</a:t>
            </a:r>
            <a:endParaRPr lang="en-US" dirty="0"/>
          </a:p>
          <a:p>
            <a:r>
              <a:rPr lang="en-US" dirty="0" smtClean="0"/>
              <a:t>(</a:t>
            </a:r>
            <a:r>
              <a:rPr lang="en-US" dirty="0"/>
              <a:t>3) </a:t>
            </a:r>
            <a:r>
              <a:rPr lang="en-US" dirty="0" smtClean="0"/>
              <a:t>The </a:t>
            </a:r>
            <a:r>
              <a:rPr lang="en-US" dirty="0"/>
              <a:t>universal application of the goals and targets is clearly and strongly </a:t>
            </a:r>
            <a:r>
              <a:rPr lang="en-US" dirty="0" smtClean="0"/>
              <a:t>reflected.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5627" y="5774268"/>
            <a:ext cx="1992573" cy="72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86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1119</Words>
  <Application>Microsoft Office PowerPoint</Application>
  <PresentationFormat>Bildschirmpräsentation (4:3)</PresentationFormat>
  <Paragraphs>119</Paragraphs>
  <Slides>14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Ion</vt:lpstr>
      <vt:lpstr>Persons with Disabilities and the 2030 Agenda for Sustainable Development</vt:lpstr>
      <vt:lpstr>Agenda 2030 Background</vt:lpstr>
      <vt:lpstr>Agenda 2030 Structure</vt:lpstr>
      <vt:lpstr>Road to Agenda 2030</vt:lpstr>
      <vt:lpstr>References to Persons with Disabilities</vt:lpstr>
      <vt:lpstr>References to Persons with Disabilities</vt:lpstr>
      <vt:lpstr>Vulnerable Groups </vt:lpstr>
      <vt:lpstr>Financing for Development</vt:lpstr>
      <vt:lpstr>Agenda 2030 Themes</vt:lpstr>
      <vt:lpstr>Agenda 2030 Gaps</vt:lpstr>
      <vt:lpstr>Agenda 2030 Global Indicators</vt:lpstr>
      <vt:lpstr>Disaggregation of Data</vt:lpstr>
      <vt:lpstr>Agenda 2030 Implementation</vt:lpstr>
      <vt:lpstr>From Awareness Raising to Accountability</vt:lpstr>
    </vt:vector>
  </TitlesOfParts>
  <Company>IDA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Disability and the 2030 Agenda for Sustainable Development</dc:title>
  <dc:creator>Vladimir Cuk</dc:creator>
  <cp:lastModifiedBy>Gabriele Weigt</cp:lastModifiedBy>
  <cp:revision>15</cp:revision>
  <dcterms:created xsi:type="dcterms:W3CDTF">2015-11-16T17:48:56Z</dcterms:created>
  <dcterms:modified xsi:type="dcterms:W3CDTF">2015-11-19T16:59:24Z</dcterms:modified>
</cp:coreProperties>
</file>